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0" roundtripDataSignature="AMtx7mj0F159uBDv9qkv/TObcanDnIgvR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AE5EDA76-D83D-4F63-9001-B8CFB65454FD}">
  <a:tblStyle styleId="{AE5EDA76-D83D-4F63-9001-B8CFB65454FD}" styleName="Table_0">
    <a:wholeTbl>
      <a:tcTxStyle b="off" i="off">
        <a:font>
          <a:latin typeface="Calibri"/>
          <a:ea typeface="Calibri"/>
          <a:cs typeface="Calibri"/>
        </a:font>
        <a:schemeClr val="dk1"/>
      </a:tcTxStyle>
      <a:tcStyle>
        <a:tcBdr>
          <a:left>
            <a:ln w="9525" cap="flat" cmpd="sng">
              <a:solidFill>
                <a:srgbClr val="000000">
                  <a:alpha val="0"/>
                </a:srgbClr>
              </a:solidFill>
              <a:prstDash val="solid"/>
              <a:round/>
              <a:headEnd type="none" w="sm" len="sm"/>
              <a:tailEnd type="none" w="sm" len="sm"/>
            </a:ln>
          </a:left>
          <a:right>
            <a:ln w="9525" cap="flat" cmpd="sng">
              <a:solidFill>
                <a:srgbClr val="000000">
                  <a:alpha val="0"/>
                </a:srgbClr>
              </a:solidFill>
              <a:prstDash val="solid"/>
              <a:round/>
              <a:headEnd type="none" w="sm" len="sm"/>
              <a:tailEnd type="none" w="sm" len="sm"/>
            </a:ln>
          </a:right>
          <a:top>
            <a:ln w="9525" cap="flat" cmpd="sng">
              <a:solidFill>
                <a:srgbClr val="000000">
                  <a:alpha val="0"/>
                </a:srgbClr>
              </a:solidFill>
              <a:prstDash val="solid"/>
              <a:round/>
              <a:headEnd type="none" w="sm" len="sm"/>
              <a:tailEnd type="none" w="sm" len="sm"/>
            </a:ln>
          </a:top>
          <a:bottom>
            <a:ln w="9525" cap="flat" cmpd="sng">
              <a:solidFill>
                <a:srgbClr val="000000">
                  <a:alpha val="0"/>
                </a:srgbClr>
              </a:solidFill>
              <a:prstDash val="solid"/>
              <a:round/>
              <a:headEnd type="none" w="sm" len="sm"/>
              <a:tailEnd type="none" w="sm" len="sm"/>
            </a:ln>
          </a:bottom>
          <a:insideH>
            <a:ln w="9525" cap="flat" cmpd="sng">
              <a:solidFill>
                <a:srgbClr val="000000">
                  <a:alpha val="0"/>
                </a:srgbClr>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rgbClr val="FFFFFF">
              <a:alpha val="0"/>
            </a:srgbClr>
          </a:solidFill>
        </a:fill>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notesMaster" Target="notesMasters/notesMaster1.xml"/><Relationship Id="rId20"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4" name="Google Shape;134;p10: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0" name="Google Shape;140;p1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8" name="Google Shape;148;p1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7" name="Google Shape;157;p1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4" name="Google Shape;164;p1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6" name="Google Shape;86;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2" name="Google Shape;92;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8" name="Google Shape;98;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4" name="Google Shape;104;p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0" name="Google Shape;110;p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6" name="Google Shape;116;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2" name="Google Shape;122;p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8" name="Google Shape;128;p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olo e contenuto" type="obj">
  <p:cSld name="OBJECT">
    <p:spTree>
      <p:nvGrpSpPr>
        <p:cNvPr id="1" name="Shape 11"/>
        <p:cNvGrpSpPr/>
        <p:nvPr/>
      </p:nvGrpSpPr>
      <p:grpSpPr>
        <a:xfrm>
          <a:off x="0" y="0"/>
          <a:ext cx="0" cy="0"/>
          <a:chOff x="0" y="0"/>
          <a:chExt cx="0" cy="0"/>
        </a:xfrm>
      </p:grpSpPr>
      <p:sp>
        <p:nvSpPr>
          <p:cNvPr id="12" name="Google Shape;12;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1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4" name="Google Shape;14;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olo e testo verticale" type="vertTx">
  <p:cSld name="VERTICAL_TEXT">
    <p:spTree>
      <p:nvGrpSpPr>
        <p:cNvPr id="1" name="Shape 68"/>
        <p:cNvGrpSpPr/>
        <p:nvPr/>
      </p:nvGrpSpPr>
      <p:grpSpPr>
        <a:xfrm>
          <a:off x="0" y="0"/>
          <a:ext cx="0" cy="0"/>
          <a:chOff x="0" y="0"/>
          <a:chExt cx="0" cy="0"/>
        </a:xfrm>
      </p:grpSpPr>
      <p:sp>
        <p:nvSpPr>
          <p:cNvPr id="69" name="Google Shape;69;p2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25"/>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2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2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1_Titolo e testo verticale" type="vertTitleAndTx">
  <p:cSld name="VERTICAL_TITLE_AND_VERTICAL_TEXT">
    <p:spTree>
      <p:nvGrpSpPr>
        <p:cNvPr id="1" name="Shape 74"/>
        <p:cNvGrpSpPr/>
        <p:nvPr/>
      </p:nvGrpSpPr>
      <p:grpSpPr>
        <a:xfrm>
          <a:off x="0" y="0"/>
          <a:ext cx="0" cy="0"/>
          <a:chOff x="0" y="0"/>
          <a:chExt cx="0" cy="0"/>
        </a:xfrm>
      </p:grpSpPr>
      <p:sp>
        <p:nvSpPr>
          <p:cNvPr id="75" name="Google Shape;75;p26"/>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6"/>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2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Diapositiva titolo" type="title">
  <p:cSld name="TITLE">
    <p:spTree>
      <p:nvGrpSpPr>
        <p:cNvPr id="1" name="Shape 17"/>
        <p:cNvGrpSpPr/>
        <p:nvPr/>
      </p:nvGrpSpPr>
      <p:grpSpPr>
        <a:xfrm>
          <a:off x="0" y="0"/>
          <a:ext cx="0" cy="0"/>
          <a:chOff x="0" y="0"/>
          <a:chExt cx="0" cy="0"/>
        </a:xfrm>
      </p:grpSpPr>
      <p:sp>
        <p:nvSpPr>
          <p:cNvPr id="18" name="Google Shape;18;p17"/>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17"/>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0" name="Google Shape;20;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Intestazione sezione" type="secHead">
  <p:cSld name="SECTION_HEADER">
    <p:spTree>
      <p:nvGrpSpPr>
        <p:cNvPr id="1" name="Shape 23"/>
        <p:cNvGrpSpPr/>
        <p:nvPr/>
      </p:nvGrpSpPr>
      <p:grpSpPr>
        <a:xfrm>
          <a:off x="0" y="0"/>
          <a:ext cx="0" cy="0"/>
          <a:chOff x="0" y="0"/>
          <a:chExt cx="0" cy="0"/>
        </a:xfrm>
      </p:grpSpPr>
      <p:sp>
        <p:nvSpPr>
          <p:cNvPr id="24" name="Google Shape;24;p18"/>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18"/>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ue contenuti" type="twoObj">
  <p:cSld name="TWO_OBJECTS">
    <p:spTree>
      <p:nvGrpSpPr>
        <p:cNvPr id="1" name="Shape 29"/>
        <p:cNvGrpSpPr/>
        <p:nvPr/>
      </p:nvGrpSpPr>
      <p:grpSpPr>
        <a:xfrm>
          <a:off x="0" y="0"/>
          <a:ext cx="0" cy="0"/>
          <a:chOff x="0" y="0"/>
          <a:chExt cx="0" cy="0"/>
        </a:xfrm>
      </p:grpSpPr>
      <p:sp>
        <p:nvSpPr>
          <p:cNvPr id="30" name="Google Shape;30;p1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19"/>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19"/>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nfronto" type="twoTxTwoObj">
  <p:cSld name="TWO_OBJECTS_WITH_TEXT">
    <p:spTree>
      <p:nvGrpSpPr>
        <p:cNvPr id="1" name="Shape 36"/>
        <p:cNvGrpSpPr/>
        <p:nvPr/>
      </p:nvGrpSpPr>
      <p:grpSpPr>
        <a:xfrm>
          <a:off x="0" y="0"/>
          <a:ext cx="0" cy="0"/>
          <a:chOff x="0" y="0"/>
          <a:chExt cx="0" cy="0"/>
        </a:xfrm>
      </p:grpSpPr>
      <p:sp>
        <p:nvSpPr>
          <p:cNvPr id="37" name="Google Shape;37;p20"/>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20"/>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20"/>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20"/>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20"/>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titolo" type="titleOnly">
  <p:cSld name="TITLE_ONLY">
    <p:spTree>
      <p:nvGrpSpPr>
        <p:cNvPr id="1" name="Shape 45"/>
        <p:cNvGrpSpPr/>
        <p:nvPr/>
      </p:nvGrpSpPr>
      <p:grpSpPr>
        <a:xfrm>
          <a:off x="0" y="0"/>
          <a:ext cx="0" cy="0"/>
          <a:chOff x="0" y="0"/>
          <a:chExt cx="0" cy="0"/>
        </a:xfrm>
      </p:grpSpPr>
      <p:sp>
        <p:nvSpPr>
          <p:cNvPr id="46" name="Google Shape;46;p2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Vuota" type="blank">
  <p:cSld name="BLANK">
    <p:spTree>
      <p:nvGrpSpPr>
        <p:cNvPr id="1" name="Shape 50"/>
        <p:cNvGrpSpPr/>
        <p:nvPr/>
      </p:nvGrpSpPr>
      <p:grpSpPr>
        <a:xfrm>
          <a:off x="0" y="0"/>
          <a:ext cx="0" cy="0"/>
          <a:chOff x="0" y="0"/>
          <a:chExt cx="0" cy="0"/>
        </a:xfrm>
      </p:grpSpPr>
      <p:sp>
        <p:nvSpPr>
          <p:cNvPr id="51" name="Google Shape;51;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uto con didascalia" type="objTx">
  <p:cSld name="OBJECT_WITH_CAPTION_TEXT">
    <p:spTree>
      <p:nvGrpSpPr>
        <p:cNvPr id="1" name="Shape 54"/>
        <p:cNvGrpSpPr/>
        <p:nvPr/>
      </p:nvGrpSpPr>
      <p:grpSpPr>
        <a:xfrm>
          <a:off x="0" y="0"/>
          <a:ext cx="0" cy="0"/>
          <a:chOff x="0" y="0"/>
          <a:chExt cx="0" cy="0"/>
        </a:xfrm>
      </p:grpSpPr>
      <p:sp>
        <p:nvSpPr>
          <p:cNvPr id="55" name="Google Shape;55;p23"/>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23"/>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23"/>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magine con didascalia" type="picTx">
  <p:cSld name="PICTURE_WITH_CAPTION_TEXT">
    <p:spTree>
      <p:nvGrpSpPr>
        <p:cNvPr id="1" name="Shape 61"/>
        <p:cNvGrpSpPr/>
        <p:nvPr/>
      </p:nvGrpSpPr>
      <p:grpSpPr>
        <a:xfrm>
          <a:off x="0" y="0"/>
          <a:ext cx="0" cy="0"/>
          <a:chOff x="0" y="0"/>
          <a:chExt cx="0" cy="0"/>
        </a:xfrm>
      </p:grpSpPr>
      <p:sp>
        <p:nvSpPr>
          <p:cNvPr id="62" name="Google Shape;62;p2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24"/>
          <p:cNvSpPr>
            <a:spLocks noGrp="1"/>
          </p:cNvSpPr>
          <p:nvPr>
            <p:ph type="pic" idx="2"/>
          </p:nvPr>
        </p:nvSpPr>
        <p:spPr>
          <a:xfrm>
            <a:off x="5183188" y="987425"/>
            <a:ext cx="6172200" cy="4873625"/>
          </a:xfrm>
          <a:prstGeom prst="rect">
            <a:avLst/>
          </a:prstGeom>
          <a:noFill/>
          <a:ln>
            <a:noFill/>
          </a:ln>
        </p:spPr>
      </p:sp>
      <p:sp>
        <p:nvSpPr>
          <p:cNvPr id="64" name="Google Shape;64;p24"/>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3">
            <a:alphaModFix/>
          </a:blip>
          <a:stretch>
            <a:fillRect/>
          </a:stretch>
        </a:blipFill>
        <a:effectLst/>
      </p:bgPr>
    </p:bg>
    <p:spTree>
      <p:nvGrpSpPr>
        <p:cNvPr id="1" name="Shape 5"/>
        <p:cNvGrpSpPr/>
        <p:nvPr/>
      </p:nvGrpSpPr>
      <p:grpSpPr>
        <a:xfrm>
          <a:off x="0" y="0"/>
          <a:ext cx="0" cy="0"/>
          <a:chOff x="0" y="0"/>
          <a:chExt cx="0" cy="0"/>
        </a:xfrm>
      </p:grpSpPr>
      <p:sp>
        <p:nvSpPr>
          <p:cNvPr id="6" name="Google Shape;6;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hyperlink" Target="https://sisvaldidat.it/" TargetMode="External"/><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web.unipv.it/ateneo/elezioni-studentesche-biennio-2024-2026/"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83"/>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B2284B"/>
              </a:buClr>
              <a:buSzPts val="4000"/>
              <a:buFont typeface="Calibri"/>
              <a:buNone/>
            </a:pPr>
            <a:r>
              <a:rPr lang="en-GB" sz="4000" b="1">
                <a:solidFill>
                  <a:srgbClr val="B2284B"/>
                </a:solidFill>
              </a:rPr>
              <a:t>Questionnaires: when and how? </a:t>
            </a:r>
            <a:endParaRPr sz="4000" b="1">
              <a:solidFill>
                <a:srgbClr val="B2284B"/>
              </a:solidFill>
            </a:endParaRPr>
          </a:p>
        </p:txBody>
      </p:sp>
      <p:sp>
        <p:nvSpPr>
          <p:cNvPr id="137" name="Google Shape;137;p10"/>
          <p:cNvSpPr txBox="1">
            <a:spLocks noGrp="1"/>
          </p:cNvSpPr>
          <p:nvPr>
            <p:ph type="body" idx="1"/>
          </p:nvPr>
        </p:nvSpPr>
        <p:spPr>
          <a:xfrm>
            <a:off x="1162664" y="1826630"/>
            <a:ext cx="10341077" cy="4484825"/>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r>
              <a:rPr lang="en-GB"/>
              <a:t>The questionnaire can be completed from the end of November/the begin of December in the first semester and frome the end of April in the second. The research period ends in mid-October of the following year</a:t>
            </a:r>
            <a:endParaRPr/>
          </a:p>
          <a:p>
            <a:pPr marL="228600" lvl="0" indent="-228600" algn="l" rtl="0">
              <a:lnSpc>
                <a:spcPct val="90000"/>
              </a:lnSpc>
              <a:spcBef>
                <a:spcPts val="1000"/>
              </a:spcBef>
              <a:spcAft>
                <a:spcPts val="0"/>
              </a:spcAft>
              <a:buClr>
                <a:schemeClr val="dk1"/>
              </a:buClr>
              <a:buSzPts val="2800"/>
              <a:buChar char="•"/>
            </a:pPr>
            <a:r>
              <a:rPr lang="en-GB"/>
              <a:t>If it has not already been completed, completion of a course questionnaire is required before the relevant examination can be taken</a:t>
            </a:r>
            <a:endParaRPr/>
          </a:p>
          <a:p>
            <a:pPr marL="228600" lvl="0" indent="-228600" algn="l" rtl="0">
              <a:lnSpc>
                <a:spcPct val="90000"/>
              </a:lnSpc>
              <a:spcBef>
                <a:spcPts val="1000"/>
              </a:spcBef>
              <a:spcAft>
                <a:spcPts val="0"/>
              </a:spcAft>
              <a:buClr>
                <a:schemeClr val="dk1"/>
              </a:buClr>
              <a:buSzPts val="2800"/>
              <a:buChar char="•"/>
            </a:pPr>
            <a:r>
              <a:rPr lang="en-GB"/>
              <a:t>Via WEB or through the </a:t>
            </a:r>
            <a:r>
              <a:rPr lang="en-GB" b="1"/>
              <a:t>MyUniPV </a:t>
            </a:r>
            <a:r>
              <a:rPr lang="en-GB"/>
              <a:t>app</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graphicFrame>
        <p:nvGraphicFramePr>
          <p:cNvPr id="142" name="Google Shape;142;p11"/>
          <p:cNvGraphicFramePr/>
          <p:nvPr/>
        </p:nvGraphicFramePr>
        <p:xfrm>
          <a:off x="683623" y="2289710"/>
          <a:ext cx="3000000" cy="3000000"/>
        </p:xfrm>
        <a:graphic>
          <a:graphicData uri="http://schemas.openxmlformats.org/drawingml/2006/table">
            <a:tbl>
              <a:tblPr firstRow="1" bandRow="1">
                <a:noFill/>
                <a:tableStyleId>{AE5EDA76-D83D-4F63-9001-B8CFB65454FD}</a:tableStyleId>
              </a:tblPr>
              <a:tblGrid>
                <a:gridCol w="439450">
                  <a:extLst>
                    <a:ext uri="{9D8B030D-6E8A-4147-A177-3AD203B41FA5}">
                      <a16:colId xmlns:a16="http://schemas.microsoft.com/office/drawing/2014/main" val="20000"/>
                    </a:ext>
                  </a:extLst>
                </a:gridCol>
                <a:gridCol w="4637800">
                  <a:extLst>
                    <a:ext uri="{9D8B030D-6E8A-4147-A177-3AD203B41FA5}">
                      <a16:colId xmlns:a16="http://schemas.microsoft.com/office/drawing/2014/main" val="20001"/>
                    </a:ext>
                  </a:extLst>
                </a:gridCol>
              </a:tblGrid>
              <a:tr h="410350">
                <a:tc gridSpan="2">
                  <a:txBody>
                    <a:bodyPr/>
                    <a:lstStyle/>
                    <a:p>
                      <a:pPr marL="0" marR="0" lvl="0" indent="0" algn="ctr" rtl="0">
                        <a:lnSpc>
                          <a:spcPct val="100000"/>
                        </a:lnSpc>
                        <a:spcBef>
                          <a:spcPts val="0"/>
                        </a:spcBef>
                        <a:spcAft>
                          <a:spcPts val="0"/>
                        </a:spcAft>
                        <a:buNone/>
                      </a:pPr>
                      <a:r>
                        <a:rPr lang="en-GB" sz="1800" b="1" u="none" strike="noStrike" cap="none">
                          <a:solidFill>
                            <a:schemeClr val="lt1"/>
                          </a:solidFill>
                          <a:latin typeface="Calibri"/>
                          <a:ea typeface="Calibri"/>
                          <a:cs typeface="Calibri"/>
                          <a:sym typeface="Calibri"/>
                        </a:rPr>
                        <a:t>Questions</a:t>
                      </a:r>
                      <a:endParaRPr sz="1800" u="none" strike="noStrike" cap="none">
                        <a:solidFill>
                          <a:schemeClr val="lt1"/>
                        </a:solidFill>
                        <a:latin typeface="Calibri"/>
                        <a:ea typeface="Calibri"/>
                        <a:cs typeface="Calibri"/>
                        <a:sym typeface="Calibri"/>
                      </a:endParaRPr>
                    </a:p>
                  </a:txBody>
                  <a:tcPr marL="0" marR="0" marT="0" marB="0">
                    <a:lnL w="10775" cap="flat" cmpd="sng">
                      <a:solidFill>
                        <a:srgbClr val="000000"/>
                      </a:solidFill>
                      <a:prstDash val="solid"/>
                      <a:round/>
                      <a:headEnd type="none" w="sm" len="sm"/>
                      <a:tailEnd type="none" w="sm" len="sm"/>
                    </a:lnL>
                    <a:lnR w="10775" cap="flat" cmpd="sng">
                      <a:solidFill>
                        <a:srgbClr val="000000"/>
                      </a:solidFill>
                      <a:prstDash val="solid"/>
                      <a:round/>
                      <a:headEnd type="none" w="sm" len="sm"/>
                      <a:tailEnd type="none" w="sm" len="sm"/>
                    </a:lnR>
                    <a:lnT w="13225" cap="flat" cmpd="sng">
                      <a:solidFill>
                        <a:srgbClr val="000000"/>
                      </a:solidFill>
                      <a:prstDash val="solid"/>
                      <a:round/>
                      <a:headEnd type="none" w="sm" len="sm"/>
                      <a:tailEnd type="none" w="sm" len="sm"/>
                    </a:lnT>
                    <a:lnB w="13625" cap="flat" cmpd="sng">
                      <a:solidFill>
                        <a:srgbClr val="000000"/>
                      </a:solidFill>
                      <a:prstDash val="solid"/>
                      <a:round/>
                      <a:headEnd type="none" w="sm" len="sm"/>
                      <a:tailEnd type="none" w="sm" len="sm"/>
                    </a:lnB>
                    <a:solidFill>
                      <a:srgbClr val="B2284B"/>
                    </a:solidFill>
                  </a:tcPr>
                </a:tc>
                <a:tc hMerge="1">
                  <a:txBody>
                    <a:bodyPr/>
                    <a:lstStyle/>
                    <a:p>
                      <a:endParaRPr lang="it-IT"/>
                    </a:p>
                  </a:txBody>
                  <a:tcPr/>
                </a:tc>
                <a:extLst>
                  <a:ext uri="{0D108BD9-81ED-4DB2-BD59-A6C34878D82A}">
                    <a16:rowId xmlns:a16="http://schemas.microsoft.com/office/drawing/2014/main" val="10000"/>
                  </a:ext>
                </a:extLst>
              </a:tr>
              <a:tr h="526450">
                <a:tc>
                  <a:txBody>
                    <a:bodyPr/>
                    <a:lstStyle/>
                    <a:p>
                      <a:pPr marL="27305" marR="0" lvl="0" indent="0" algn="l" rtl="0">
                        <a:lnSpc>
                          <a:spcPct val="100000"/>
                        </a:lnSpc>
                        <a:spcBef>
                          <a:spcPts val="0"/>
                        </a:spcBef>
                        <a:spcAft>
                          <a:spcPts val="0"/>
                        </a:spcAft>
                        <a:buNone/>
                      </a:pPr>
                      <a:r>
                        <a:rPr lang="en-GB" sz="1400" u="none" strike="noStrike" cap="none">
                          <a:latin typeface="Calibri"/>
                          <a:ea typeface="Calibri"/>
                          <a:cs typeface="Calibri"/>
                          <a:sym typeface="Calibri"/>
                        </a:rPr>
                        <a:t>D1</a:t>
                      </a:r>
                      <a:endParaRPr/>
                    </a:p>
                  </a:txBody>
                  <a:tcPr marL="0" marR="0" marT="0" marB="0">
                    <a:lnL w="10775" cap="flat" cmpd="sng">
                      <a:solidFill>
                        <a:srgbClr val="000000"/>
                      </a:solidFill>
                      <a:prstDash val="solid"/>
                      <a:round/>
                      <a:headEnd type="none" w="sm" len="sm"/>
                      <a:tailEnd type="none" w="sm" len="sm"/>
                    </a:lnL>
                    <a:lnR w="10775" cap="flat" cmpd="sng">
                      <a:solidFill>
                        <a:srgbClr val="000000"/>
                      </a:solidFill>
                      <a:prstDash val="solid"/>
                      <a:round/>
                      <a:headEnd type="none" w="sm" len="sm"/>
                      <a:tailEnd type="none" w="sm" len="sm"/>
                    </a:lnR>
                    <a:lnT w="13625" cap="flat" cmpd="sng">
                      <a:solidFill>
                        <a:srgbClr val="000000"/>
                      </a:solidFill>
                      <a:prstDash val="solid"/>
                      <a:round/>
                      <a:headEnd type="none" w="sm" len="sm"/>
                      <a:tailEnd type="none" w="sm" len="sm"/>
                    </a:lnT>
                    <a:lnB w="13225" cap="flat" cmpd="sng">
                      <a:solidFill>
                        <a:srgbClr val="000000"/>
                      </a:solidFill>
                      <a:prstDash val="solid"/>
                      <a:round/>
                      <a:headEnd type="none" w="sm" len="sm"/>
                      <a:tailEnd type="none" w="sm" len="sm"/>
                    </a:lnB>
                    <a:noFill/>
                  </a:tcPr>
                </a:tc>
                <a:tc>
                  <a:txBody>
                    <a:bodyPr/>
                    <a:lstStyle/>
                    <a:p>
                      <a:pPr marL="27940" marR="248284" lvl="0" indent="0" algn="l" rtl="0">
                        <a:lnSpc>
                          <a:spcPct val="109400"/>
                        </a:lnSpc>
                        <a:spcBef>
                          <a:spcPts val="0"/>
                        </a:spcBef>
                        <a:spcAft>
                          <a:spcPts val="0"/>
                        </a:spcAft>
                        <a:buNone/>
                      </a:pPr>
                      <a:r>
                        <a:rPr lang="en-GB" sz="1400" u="none" strike="noStrike" cap="none">
                          <a:solidFill>
                            <a:schemeClr val="dk1"/>
                          </a:solidFill>
                          <a:latin typeface="Calibri"/>
                          <a:ea typeface="Calibri"/>
                          <a:cs typeface="Calibri"/>
                          <a:sym typeface="Calibri"/>
                        </a:rPr>
                        <a:t>Was your background knowledge sufficient to understand the topics in the exam programme?</a:t>
                      </a:r>
                      <a:endParaRPr sz="1400" u="none" strike="noStrike" cap="none">
                        <a:solidFill>
                          <a:schemeClr val="dk1"/>
                        </a:solidFill>
                        <a:latin typeface="Calibri"/>
                        <a:ea typeface="Calibri"/>
                        <a:cs typeface="Calibri"/>
                        <a:sym typeface="Calibri"/>
                      </a:endParaRPr>
                    </a:p>
                  </a:txBody>
                  <a:tcPr marL="0" marR="0" marT="0" marB="0">
                    <a:lnL w="10775" cap="flat" cmpd="sng">
                      <a:solidFill>
                        <a:srgbClr val="000000"/>
                      </a:solidFill>
                      <a:prstDash val="solid"/>
                      <a:round/>
                      <a:headEnd type="none" w="sm" len="sm"/>
                      <a:tailEnd type="none" w="sm" len="sm"/>
                    </a:lnL>
                    <a:lnR w="10775" cap="flat" cmpd="sng">
                      <a:solidFill>
                        <a:srgbClr val="000000"/>
                      </a:solidFill>
                      <a:prstDash val="solid"/>
                      <a:round/>
                      <a:headEnd type="none" w="sm" len="sm"/>
                      <a:tailEnd type="none" w="sm" len="sm"/>
                    </a:lnR>
                    <a:lnT w="13625" cap="flat" cmpd="sng">
                      <a:solidFill>
                        <a:srgbClr val="000000"/>
                      </a:solidFill>
                      <a:prstDash val="solid"/>
                      <a:round/>
                      <a:headEnd type="none" w="sm" len="sm"/>
                      <a:tailEnd type="none" w="sm" len="sm"/>
                    </a:lnT>
                    <a:lnB w="13225" cap="flat" cmpd="sng">
                      <a:solidFill>
                        <a:srgbClr val="000000"/>
                      </a:solidFill>
                      <a:prstDash val="solid"/>
                      <a:round/>
                      <a:headEnd type="none" w="sm" len="sm"/>
                      <a:tailEnd type="none" w="sm" len="sm"/>
                    </a:lnB>
                    <a:noFill/>
                  </a:tcPr>
                </a:tc>
                <a:extLst>
                  <a:ext uri="{0D108BD9-81ED-4DB2-BD59-A6C34878D82A}">
                    <a16:rowId xmlns:a16="http://schemas.microsoft.com/office/drawing/2014/main" val="10001"/>
                  </a:ext>
                </a:extLst>
              </a:tr>
              <a:tr h="501450">
                <a:tc>
                  <a:txBody>
                    <a:bodyPr/>
                    <a:lstStyle/>
                    <a:p>
                      <a:pPr marL="27305" marR="0" lvl="0" indent="0" algn="l" rtl="0">
                        <a:lnSpc>
                          <a:spcPct val="100000"/>
                        </a:lnSpc>
                        <a:spcBef>
                          <a:spcPts val="0"/>
                        </a:spcBef>
                        <a:spcAft>
                          <a:spcPts val="0"/>
                        </a:spcAft>
                        <a:buNone/>
                      </a:pPr>
                      <a:r>
                        <a:rPr lang="en-GB" sz="1400" u="none" strike="noStrike" cap="none">
                          <a:latin typeface="Calibri"/>
                          <a:ea typeface="Calibri"/>
                          <a:cs typeface="Calibri"/>
                          <a:sym typeface="Calibri"/>
                        </a:rPr>
                        <a:t>D2</a:t>
                      </a:r>
                      <a:endParaRPr sz="1400" u="none" strike="noStrike" cap="none">
                        <a:latin typeface="Calibri"/>
                        <a:ea typeface="Calibri"/>
                        <a:cs typeface="Calibri"/>
                        <a:sym typeface="Calibri"/>
                      </a:endParaRPr>
                    </a:p>
                  </a:txBody>
                  <a:tcPr marL="0" marR="0" marT="0" marB="0">
                    <a:lnL w="10775" cap="flat" cmpd="sng">
                      <a:solidFill>
                        <a:srgbClr val="000000"/>
                      </a:solidFill>
                      <a:prstDash val="solid"/>
                      <a:round/>
                      <a:headEnd type="none" w="sm" len="sm"/>
                      <a:tailEnd type="none" w="sm" len="sm"/>
                    </a:lnL>
                    <a:lnR w="10775" cap="flat" cmpd="sng">
                      <a:solidFill>
                        <a:srgbClr val="000000"/>
                      </a:solidFill>
                      <a:prstDash val="solid"/>
                      <a:round/>
                      <a:headEnd type="none" w="sm" len="sm"/>
                      <a:tailEnd type="none" w="sm" len="sm"/>
                    </a:lnR>
                    <a:lnT w="13225" cap="flat" cmpd="sng">
                      <a:solidFill>
                        <a:srgbClr val="000000"/>
                      </a:solidFill>
                      <a:prstDash val="solid"/>
                      <a:round/>
                      <a:headEnd type="none" w="sm" len="sm"/>
                      <a:tailEnd type="none" w="sm" len="sm"/>
                    </a:lnT>
                    <a:lnB w="13225" cap="flat" cmpd="sng">
                      <a:solidFill>
                        <a:srgbClr val="000000"/>
                      </a:solidFill>
                      <a:prstDash val="solid"/>
                      <a:round/>
                      <a:headEnd type="none" w="sm" len="sm"/>
                      <a:tailEnd type="none" w="sm" len="sm"/>
                    </a:lnB>
                    <a:noFill/>
                  </a:tcPr>
                </a:tc>
                <a:tc>
                  <a:txBody>
                    <a:bodyPr/>
                    <a:lstStyle/>
                    <a:p>
                      <a:pPr marL="0" marR="0" lvl="0" indent="0" algn="l" rtl="0">
                        <a:lnSpc>
                          <a:spcPct val="107000"/>
                        </a:lnSpc>
                        <a:spcBef>
                          <a:spcPts val="0"/>
                        </a:spcBef>
                        <a:spcAft>
                          <a:spcPts val="0"/>
                        </a:spcAft>
                        <a:buNone/>
                      </a:pPr>
                      <a:r>
                        <a:rPr lang="en-GB" sz="1400" u="none" strike="noStrike" cap="none">
                          <a:solidFill>
                            <a:schemeClr val="dk1"/>
                          </a:solidFill>
                          <a:latin typeface="Calibri"/>
                          <a:ea typeface="Calibri"/>
                          <a:cs typeface="Calibri"/>
                          <a:sym typeface="Calibri"/>
                        </a:rPr>
                        <a:t>Was the assigned course material (handouts, books, supporting material, including ONLINE material) adequate for studying the subject?</a:t>
                      </a:r>
                      <a:endParaRPr sz="1400" u="none" strike="noStrike" cap="none">
                        <a:solidFill>
                          <a:schemeClr val="dk1"/>
                        </a:solidFill>
                        <a:latin typeface="Calibri"/>
                        <a:ea typeface="Calibri"/>
                        <a:cs typeface="Calibri"/>
                        <a:sym typeface="Calibri"/>
                      </a:endParaRPr>
                    </a:p>
                  </a:txBody>
                  <a:tcPr marL="9525" marR="9525" marT="9525" marB="0">
                    <a:lnL w="10775" cap="flat" cmpd="sng">
                      <a:solidFill>
                        <a:srgbClr val="000000"/>
                      </a:solidFill>
                      <a:prstDash val="solid"/>
                      <a:round/>
                      <a:headEnd type="none" w="sm" len="sm"/>
                      <a:tailEnd type="none" w="sm" len="sm"/>
                    </a:lnL>
                    <a:lnR w="10775" cap="flat" cmpd="sng">
                      <a:solidFill>
                        <a:srgbClr val="000000"/>
                      </a:solidFill>
                      <a:prstDash val="solid"/>
                      <a:round/>
                      <a:headEnd type="none" w="sm" len="sm"/>
                      <a:tailEnd type="none" w="sm" len="sm"/>
                    </a:lnR>
                    <a:lnT w="13225" cap="flat" cmpd="sng">
                      <a:solidFill>
                        <a:srgbClr val="000000"/>
                      </a:solidFill>
                      <a:prstDash val="solid"/>
                      <a:round/>
                      <a:headEnd type="none" w="sm" len="sm"/>
                      <a:tailEnd type="none" w="sm" len="sm"/>
                    </a:lnT>
                    <a:lnB w="13225" cap="flat" cmpd="sng">
                      <a:solidFill>
                        <a:srgbClr val="000000"/>
                      </a:solidFill>
                      <a:prstDash val="solid"/>
                      <a:round/>
                      <a:headEnd type="none" w="sm" len="sm"/>
                      <a:tailEnd type="none" w="sm" len="sm"/>
                    </a:lnB>
                    <a:noFill/>
                  </a:tcPr>
                </a:tc>
                <a:extLst>
                  <a:ext uri="{0D108BD9-81ED-4DB2-BD59-A6C34878D82A}">
                    <a16:rowId xmlns:a16="http://schemas.microsoft.com/office/drawing/2014/main" val="10002"/>
                  </a:ext>
                </a:extLst>
              </a:tr>
              <a:tr h="510200">
                <a:tc>
                  <a:txBody>
                    <a:bodyPr/>
                    <a:lstStyle/>
                    <a:p>
                      <a:pPr marL="27305" marR="0" lvl="0" indent="0" algn="l" rtl="0">
                        <a:lnSpc>
                          <a:spcPct val="100000"/>
                        </a:lnSpc>
                        <a:spcBef>
                          <a:spcPts val="0"/>
                        </a:spcBef>
                        <a:spcAft>
                          <a:spcPts val="0"/>
                        </a:spcAft>
                        <a:buNone/>
                      </a:pPr>
                      <a:r>
                        <a:rPr lang="en-GB" sz="1400" u="none" strike="noStrike" cap="none">
                          <a:latin typeface="Calibri"/>
                          <a:ea typeface="Calibri"/>
                          <a:cs typeface="Calibri"/>
                          <a:sym typeface="Calibri"/>
                        </a:rPr>
                        <a:t>D3</a:t>
                      </a:r>
                      <a:endParaRPr sz="1400" u="none" strike="noStrike" cap="none">
                        <a:latin typeface="Calibri"/>
                        <a:ea typeface="Calibri"/>
                        <a:cs typeface="Calibri"/>
                        <a:sym typeface="Calibri"/>
                      </a:endParaRPr>
                    </a:p>
                  </a:txBody>
                  <a:tcPr marL="0" marR="0" marT="0" marB="0">
                    <a:lnL w="10775" cap="flat" cmpd="sng">
                      <a:solidFill>
                        <a:srgbClr val="000000"/>
                      </a:solidFill>
                      <a:prstDash val="solid"/>
                      <a:round/>
                      <a:headEnd type="none" w="sm" len="sm"/>
                      <a:tailEnd type="none" w="sm" len="sm"/>
                    </a:lnL>
                    <a:lnR w="10775" cap="flat" cmpd="sng">
                      <a:solidFill>
                        <a:srgbClr val="000000"/>
                      </a:solidFill>
                      <a:prstDash val="solid"/>
                      <a:round/>
                      <a:headEnd type="none" w="sm" len="sm"/>
                      <a:tailEnd type="none" w="sm" len="sm"/>
                    </a:lnR>
                    <a:lnT w="13225" cap="flat" cmpd="sng">
                      <a:solidFill>
                        <a:srgbClr val="000000"/>
                      </a:solidFill>
                      <a:prstDash val="solid"/>
                      <a:round/>
                      <a:headEnd type="none" w="sm" len="sm"/>
                      <a:tailEnd type="none" w="sm" len="sm"/>
                    </a:lnT>
                    <a:lnB w="13225" cap="flat" cmpd="sng">
                      <a:solidFill>
                        <a:srgbClr val="000000"/>
                      </a:solidFill>
                      <a:prstDash val="solid"/>
                      <a:round/>
                      <a:headEnd type="none" w="sm" len="sm"/>
                      <a:tailEnd type="none" w="sm" len="sm"/>
                    </a:lnB>
                    <a:noFill/>
                  </a:tcPr>
                </a:tc>
                <a:tc>
                  <a:txBody>
                    <a:bodyPr/>
                    <a:lstStyle/>
                    <a:p>
                      <a:pPr marL="0" marR="91440" lvl="0" indent="0" algn="l" rtl="0">
                        <a:lnSpc>
                          <a:spcPct val="107000"/>
                        </a:lnSpc>
                        <a:spcBef>
                          <a:spcPts val="0"/>
                        </a:spcBef>
                        <a:spcAft>
                          <a:spcPts val="0"/>
                        </a:spcAft>
                        <a:buNone/>
                      </a:pPr>
                      <a:r>
                        <a:rPr lang="en-GB" sz="1400" u="none" strike="noStrike" cap="none">
                          <a:solidFill>
                            <a:schemeClr val="dk1"/>
                          </a:solidFill>
                          <a:latin typeface="Calibri"/>
                          <a:ea typeface="Calibri"/>
                          <a:cs typeface="Calibri"/>
                          <a:sym typeface="Calibri"/>
                        </a:rPr>
                        <a:t>Was the teacher available during office hours or was it easy to contact her/him online?</a:t>
                      </a:r>
                      <a:endParaRPr sz="1400" u="none" strike="noStrike" cap="none">
                        <a:solidFill>
                          <a:schemeClr val="dk1"/>
                        </a:solidFill>
                        <a:latin typeface="Calibri"/>
                        <a:ea typeface="Calibri"/>
                        <a:cs typeface="Calibri"/>
                        <a:sym typeface="Calibri"/>
                      </a:endParaRPr>
                    </a:p>
                  </a:txBody>
                  <a:tcPr marL="0" marR="0" marT="0" marB="0">
                    <a:lnL w="10775" cap="flat" cmpd="sng">
                      <a:solidFill>
                        <a:srgbClr val="000000"/>
                      </a:solidFill>
                      <a:prstDash val="solid"/>
                      <a:round/>
                      <a:headEnd type="none" w="sm" len="sm"/>
                      <a:tailEnd type="none" w="sm" len="sm"/>
                    </a:lnL>
                    <a:lnR w="10775" cap="flat" cmpd="sng">
                      <a:solidFill>
                        <a:srgbClr val="000000"/>
                      </a:solidFill>
                      <a:prstDash val="solid"/>
                      <a:round/>
                      <a:headEnd type="none" w="sm" len="sm"/>
                      <a:tailEnd type="none" w="sm" len="sm"/>
                    </a:lnR>
                    <a:lnT w="13225" cap="flat" cmpd="sng">
                      <a:solidFill>
                        <a:srgbClr val="000000"/>
                      </a:solidFill>
                      <a:prstDash val="solid"/>
                      <a:round/>
                      <a:headEnd type="none" w="sm" len="sm"/>
                      <a:tailEnd type="none" w="sm" len="sm"/>
                    </a:lnT>
                    <a:lnB w="13225" cap="flat" cmpd="sng">
                      <a:solidFill>
                        <a:srgbClr val="000000"/>
                      </a:solidFill>
                      <a:prstDash val="solid"/>
                      <a:round/>
                      <a:headEnd type="none" w="sm" len="sm"/>
                      <a:tailEnd type="none" w="sm" len="sm"/>
                    </a:lnB>
                    <a:noFill/>
                  </a:tcPr>
                </a:tc>
                <a:extLst>
                  <a:ext uri="{0D108BD9-81ED-4DB2-BD59-A6C34878D82A}">
                    <a16:rowId xmlns:a16="http://schemas.microsoft.com/office/drawing/2014/main" val="10003"/>
                  </a:ext>
                </a:extLst>
              </a:tr>
              <a:tr h="281625">
                <a:tc>
                  <a:txBody>
                    <a:bodyPr/>
                    <a:lstStyle/>
                    <a:p>
                      <a:pPr marL="27305" marR="0" lvl="0" indent="0" algn="l" rtl="0">
                        <a:lnSpc>
                          <a:spcPct val="100000"/>
                        </a:lnSpc>
                        <a:spcBef>
                          <a:spcPts val="0"/>
                        </a:spcBef>
                        <a:spcAft>
                          <a:spcPts val="0"/>
                        </a:spcAft>
                        <a:buNone/>
                      </a:pPr>
                      <a:r>
                        <a:rPr lang="en-GB" sz="1400" u="none" strike="noStrike" cap="none">
                          <a:latin typeface="Calibri"/>
                          <a:ea typeface="Calibri"/>
                          <a:cs typeface="Calibri"/>
                          <a:sym typeface="Calibri"/>
                        </a:rPr>
                        <a:t>D4</a:t>
                      </a:r>
                      <a:endParaRPr sz="1400" u="none" strike="noStrike" cap="none">
                        <a:latin typeface="Calibri"/>
                        <a:ea typeface="Calibri"/>
                        <a:cs typeface="Calibri"/>
                        <a:sym typeface="Calibri"/>
                      </a:endParaRPr>
                    </a:p>
                  </a:txBody>
                  <a:tcPr marL="0" marR="0" marT="0" marB="0">
                    <a:lnL w="10775" cap="flat" cmpd="sng">
                      <a:solidFill>
                        <a:srgbClr val="000000"/>
                      </a:solidFill>
                      <a:prstDash val="solid"/>
                      <a:round/>
                      <a:headEnd type="none" w="sm" len="sm"/>
                      <a:tailEnd type="none" w="sm" len="sm"/>
                    </a:lnL>
                    <a:lnR w="10775" cap="flat" cmpd="sng">
                      <a:solidFill>
                        <a:srgbClr val="000000"/>
                      </a:solidFill>
                      <a:prstDash val="solid"/>
                      <a:round/>
                      <a:headEnd type="none" w="sm" len="sm"/>
                      <a:tailEnd type="none" w="sm" len="sm"/>
                    </a:lnR>
                    <a:lnT w="13225" cap="flat" cmpd="sng">
                      <a:solidFill>
                        <a:srgbClr val="000000"/>
                      </a:solidFill>
                      <a:prstDash val="solid"/>
                      <a:round/>
                      <a:headEnd type="none" w="sm" len="sm"/>
                      <a:tailEnd type="none" w="sm" len="sm"/>
                    </a:lnT>
                    <a:lnB w="13225" cap="flat" cmpd="sng">
                      <a:solidFill>
                        <a:srgbClr val="000000"/>
                      </a:solidFill>
                      <a:prstDash val="solid"/>
                      <a:round/>
                      <a:headEnd type="none" w="sm" len="sm"/>
                      <a:tailEnd type="none" w="sm" len="sm"/>
                    </a:lnB>
                    <a:noFill/>
                  </a:tcPr>
                </a:tc>
                <a:tc>
                  <a:txBody>
                    <a:bodyPr/>
                    <a:lstStyle/>
                    <a:p>
                      <a:pPr marL="0" marR="91440" lvl="0" indent="0" algn="l" rtl="0">
                        <a:lnSpc>
                          <a:spcPct val="107000"/>
                        </a:lnSpc>
                        <a:spcBef>
                          <a:spcPts val="0"/>
                        </a:spcBef>
                        <a:spcAft>
                          <a:spcPts val="0"/>
                        </a:spcAft>
                        <a:buNone/>
                      </a:pPr>
                      <a:r>
                        <a:rPr lang="en-GB" sz="1400" u="none" strike="noStrike" cap="none">
                          <a:solidFill>
                            <a:schemeClr val="dk1"/>
                          </a:solidFill>
                          <a:latin typeface="Calibri"/>
                          <a:ea typeface="Calibri"/>
                          <a:cs typeface="Calibri"/>
                          <a:sym typeface="Calibri"/>
                        </a:rPr>
                        <a:t>Were the exam methods and formats clearly defined?</a:t>
                      </a:r>
                      <a:endParaRPr sz="1400" u="none" strike="noStrike" cap="none">
                        <a:solidFill>
                          <a:schemeClr val="dk1"/>
                        </a:solidFill>
                        <a:latin typeface="Calibri"/>
                        <a:ea typeface="Calibri"/>
                        <a:cs typeface="Calibri"/>
                        <a:sym typeface="Calibri"/>
                      </a:endParaRPr>
                    </a:p>
                  </a:txBody>
                  <a:tcPr marL="0" marR="0" marT="0" marB="0">
                    <a:lnL w="10775" cap="flat" cmpd="sng">
                      <a:solidFill>
                        <a:srgbClr val="000000"/>
                      </a:solidFill>
                      <a:prstDash val="solid"/>
                      <a:round/>
                      <a:headEnd type="none" w="sm" len="sm"/>
                      <a:tailEnd type="none" w="sm" len="sm"/>
                    </a:lnL>
                    <a:lnR w="10775" cap="flat" cmpd="sng">
                      <a:solidFill>
                        <a:srgbClr val="000000"/>
                      </a:solidFill>
                      <a:prstDash val="solid"/>
                      <a:round/>
                      <a:headEnd type="none" w="sm" len="sm"/>
                      <a:tailEnd type="none" w="sm" len="sm"/>
                    </a:lnR>
                    <a:lnT w="13225" cap="flat" cmpd="sng">
                      <a:solidFill>
                        <a:srgbClr val="000000"/>
                      </a:solidFill>
                      <a:prstDash val="solid"/>
                      <a:round/>
                      <a:headEnd type="none" w="sm" len="sm"/>
                      <a:tailEnd type="none" w="sm" len="sm"/>
                    </a:lnT>
                    <a:lnB w="13225" cap="flat" cmpd="sng">
                      <a:solidFill>
                        <a:srgbClr val="000000"/>
                      </a:solidFill>
                      <a:prstDash val="solid"/>
                      <a:round/>
                      <a:headEnd type="none" w="sm" len="sm"/>
                      <a:tailEnd type="none" w="sm" len="sm"/>
                    </a:lnB>
                    <a:noFill/>
                  </a:tcPr>
                </a:tc>
                <a:extLst>
                  <a:ext uri="{0D108BD9-81ED-4DB2-BD59-A6C34878D82A}">
                    <a16:rowId xmlns:a16="http://schemas.microsoft.com/office/drawing/2014/main" val="10004"/>
                  </a:ext>
                </a:extLst>
              </a:tr>
              <a:tr h="519025">
                <a:tc>
                  <a:txBody>
                    <a:bodyPr/>
                    <a:lstStyle/>
                    <a:p>
                      <a:pPr marL="27305" marR="0" lvl="0" indent="0" algn="l" rtl="0">
                        <a:lnSpc>
                          <a:spcPct val="100000"/>
                        </a:lnSpc>
                        <a:spcBef>
                          <a:spcPts val="0"/>
                        </a:spcBef>
                        <a:spcAft>
                          <a:spcPts val="0"/>
                        </a:spcAft>
                        <a:buNone/>
                      </a:pPr>
                      <a:r>
                        <a:rPr lang="en-GB" sz="1400" u="none" strike="noStrike" cap="none">
                          <a:latin typeface="Calibri"/>
                          <a:ea typeface="Calibri"/>
                          <a:cs typeface="Calibri"/>
                          <a:sym typeface="Calibri"/>
                        </a:rPr>
                        <a:t>D5</a:t>
                      </a:r>
                      <a:endParaRPr/>
                    </a:p>
                  </a:txBody>
                  <a:tcPr marL="0" marR="0" marT="0" marB="0">
                    <a:lnL w="10775" cap="flat" cmpd="sng">
                      <a:solidFill>
                        <a:srgbClr val="000000"/>
                      </a:solidFill>
                      <a:prstDash val="solid"/>
                      <a:round/>
                      <a:headEnd type="none" w="sm" len="sm"/>
                      <a:tailEnd type="none" w="sm" len="sm"/>
                    </a:lnL>
                    <a:lnR w="10775" cap="flat" cmpd="sng">
                      <a:solidFill>
                        <a:srgbClr val="000000"/>
                      </a:solidFill>
                      <a:prstDash val="solid"/>
                      <a:round/>
                      <a:headEnd type="none" w="sm" len="sm"/>
                      <a:tailEnd type="none" w="sm" len="sm"/>
                    </a:lnR>
                    <a:lnT w="13225" cap="flat" cmpd="sng">
                      <a:solidFill>
                        <a:srgbClr val="000000"/>
                      </a:solidFill>
                      <a:prstDash val="solid"/>
                      <a:round/>
                      <a:headEnd type="none" w="sm" len="sm"/>
                      <a:tailEnd type="none" w="sm" len="sm"/>
                    </a:lnT>
                    <a:lnB w="13225" cap="flat" cmpd="sng">
                      <a:solidFill>
                        <a:srgbClr val="000000"/>
                      </a:solidFill>
                      <a:prstDash val="solid"/>
                      <a:round/>
                      <a:headEnd type="none" w="sm" len="sm"/>
                      <a:tailEnd type="none" w="sm" len="sm"/>
                    </a:lnB>
                    <a:noFill/>
                  </a:tcPr>
                </a:tc>
                <a:tc>
                  <a:txBody>
                    <a:bodyPr/>
                    <a:lstStyle/>
                    <a:p>
                      <a:pPr marL="0" marR="91440" lvl="0" indent="0" algn="l" rtl="0">
                        <a:lnSpc>
                          <a:spcPct val="107000"/>
                        </a:lnSpc>
                        <a:spcBef>
                          <a:spcPts val="0"/>
                        </a:spcBef>
                        <a:spcAft>
                          <a:spcPts val="0"/>
                        </a:spcAft>
                        <a:buNone/>
                      </a:pPr>
                      <a:r>
                        <a:rPr lang="en-GB" sz="1400" u="none" strike="noStrike" cap="none">
                          <a:solidFill>
                            <a:schemeClr val="dk1"/>
                          </a:solidFill>
                          <a:latin typeface="Calibri"/>
                          <a:ea typeface="Calibri"/>
                          <a:cs typeface="Calibri"/>
                          <a:sym typeface="Calibri"/>
                        </a:rPr>
                        <a:t>Were the number of course credits appropriate in relation to the course workload required?</a:t>
                      </a:r>
                      <a:endParaRPr sz="1400" u="none" strike="noStrike" cap="none">
                        <a:solidFill>
                          <a:schemeClr val="dk1"/>
                        </a:solidFill>
                        <a:latin typeface="Calibri"/>
                        <a:ea typeface="Calibri"/>
                        <a:cs typeface="Calibri"/>
                        <a:sym typeface="Calibri"/>
                      </a:endParaRPr>
                    </a:p>
                  </a:txBody>
                  <a:tcPr marL="0" marR="0" marT="0" marB="0">
                    <a:lnL w="10775" cap="flat" cmpd="sng">
                      <a:solidFill>
                        <a:srgbClr val="000000"/>
                      </a:solidFill>
                      <a:prstDash val="solid"/>
                      <a:round/>
                      <a:headEnd type="none" w="sm" len="sm"/>
                      <a:tailEnd type="none" w="sm" len="sm"/>
                    </a:lnL>
                    <a:lnR w="10775" cap="flat" cmpd="sng">
                      <a:solidFill>
                        <a:srgbClr val="000000"/>
                      </a:solidFill>
                      <a:prstDash val="solid"/>
                      <a:round/>
                      <a:headEnd type="none" w="sm" len="sm"/>
                      <a:tailEnd type="none" w="sm" len="sm"/>
                    </a:lnR>
                    <a:lnT w="13225" cap="flat" cmpd="sng">
                      <a:solidFill>
                        <a:srgbClr val="000000"/>
                      </a:solidFill>
                      <a:prstDash val="solid"/>
                      <a:round/>
                      <a:headEnd type="none" w="sm" len="sm"/>
                      <a:tailEnd type="none" w="sm" len="sm"/>
                    </a:lnT>
                    <a:lnB w="13225" cap="flat" cmpd="sng">
                      <a:solidFill>
                        <a:srgbClr val="000000"/>
                      </a:solidFill>
                      <a:prstDash val="solid"/>
                      <a:round/>
                      <a:headEnd type="none" w="sm" len="sm"/>
                      <a:tailEnd type="none" w="sm" len="sm"/>
                    </a:lnB>
                    <a:noFill/>
                  </a:tcPr>
                </a:tc>
                <a:extLst>
                  <a:ext uri="{0D108BD9-81ED-4DB2-BD59-A6C34878D82A}">
                    <a16:rowId xmlns:a16="http://schemas.microsoft.com/office/drawing/2014/main" val="10005"/>
                  </a:ext>
                </a:extLst>
              </a:tr>
            </a:tbl>
          </a:graphicData>
        </a:graphic>
      </p:graphicFrame>
      <p:sp>
        <p:nvSpPr>
          <p:cNvPr id="143" name="Google Shape;143;p11"/>
          <p:cNvSpPr txBox="1">
            <a:spLocks noGrp="1"/>
          </p:cNvSpPr>
          <p:nvPr>
            <p:ph type="body" idx="1"/>
          </p:nvPr>
        </p:nvSpPr>
        <p:spPr>
          <a:xfrm>
            <a:off x="1863359" y="1758659"/>
            <a:ext cx="9269092" cy="54145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000"/>
              <a:buNone/>
            </a:pPr>
            <a:r>
              <a:rPr lang="en-GB" sz="2000" u="sng"/>
              <a:t>Course organisation</a:t>
            </a:r>
            <a:r>
              <a:rPr lang="en-GB" sz="1600"/>
              <a:t>                                                             </a:t>
            </a:r>
            <a:r>
              <a:rPr lang="en-GB" sz="1800" u="sng"/>
              <a:t>Efficacy and diligence of the course teacher</a:t>
            </a:r>
            <a:endParaRPr sz="2000">
              <a:highlight>
                <a:srgbClr val="FFFF00"/>
              </a:highlight>
            </a:endParaRPr>
          </a:p>
        </p:txBody>
      </p:sp>
      <p:graphicFrame>
        <p:nvGraphicFramePr>
          <p:cNvPr id="144" name="Google Shape;144;p11"/>
          <p:cNvGraphicFramePr/>
          <p:nvPr/>
        </p:nvGraphicFramePr>
        <p:xfrm>
          <a:off x="5958348" y="2289710"/>
          <a:ext cx="3000000" cy="3000000"/>
        </p:xfrm>
        <a:graphic>
          <a:graphicData uri="http://schemas.openxmlformats.org/drawingml/2006/table">
            <a:tbl>
              <a:tblPr firstRow="1" bandRow="1">
                <a:noFill/>
                <a:tableStyleId>{AE5EDA76-D83D-4F63-9001-B8CFB65454FD}</a:tableStyleId>
              </a:tblPr>
              <a:tblGrid>
                <a:gridCol w="510600">
                  <a:extLst>
                    <a:ext uri="{9D8B030D-6E8A-4147-A177-3AD203B41FA5}">
                      <a16:colId xmlns:a16="http://schemas.microsoft.com/office/drawing/2014/main" val="20000"/>
                    </a:ext>
                  </a:extLst>
                </a:gridCol>
                <a:gridCol w="5388750">
                  <a:extLst>
                    <a:ext uri="{9D8B030D-6E8A-4147-A177-3AD203B41FA5}">
                      <a16:colId xmlns:a16="http://schemas.microsoft.com/office/drawing/2014/main" val="20001"/>
                    </a:ext>
                  </a:extLst>
                </a:gridCol>
              </a:tblGrid>
              <a:tr h="406650">
                <a:tc gridSpan="2">
                  <a:txBody>
                    <a:bodyPr/>
                    <a:lstStyle/>
                    <a:p>
                      <a:pPr marL="0" marR="0" lvl="0" indent="0" algn="ctr" rtl="0">
                        <a:lnSpc>
                          <a:spcPct val="100000"/>
                        </a:lnSpc>
                        <a:spcBef>
                          <a:spcPts val="0"/>
                        </a:spcBef>
                        <a:spcAft>
                          <a:spcPts val="0"/>
                        </a:spcAft>
                        <a:buNone/>
                      </a:pPr>
                      <a:r>
                        <a:rPr lang="en-GB" sz="1800" b="1" u="none" strike="noStrike" cap="none">
                          <a:solidFill>
                            <a:schemeClr val="lt1"/>
                          </a:solidFill>
                          <a:latin typeface="Calibri"/>
                          <a:ea typeface="Calibri"/>
                          <a:cs typeface="Calibri"/>
                          <a:sym typeface="Calibri"/>
                        </a:rPr>
                        <a:t>Questions</a:t>
                      </a:r>
                      <a:endParaRPr sz="1800" u="none" strike="noStrike" cap="none">
                        <a:solidFill>
                          <a:schemeClr val="lt1"/>
                        </a:solidFill>
                        <a:latin typeface="Calibri"/>
                        <a:ea typeface="Calibri"/>
                        <a:cs typeface="Calibri"/>
                        <a:sym typeface="Calibri"/>
                      </a:endParaRPr>
                    </a:p>
                  </a:txBody>
                  <a:tcPr marL="0" marR="0" marT="0" marB="0">
                    <a:lnL w="10775" cap="flat" cmpd="sng">
                      <a:solidFill>
                        <a:srgbClr val="000000"/>
                      </a:solidFill>
                      <a:prstDash val="solid"/>
                      <a:round/>
                      <a:headEnd type="none" w="sm" len="sm"/>
                      <a:tailEnd type="none" w="sm" len="sm"/>
                    </a:lnL>
                    <a:lnR w="10775" cap="flat" cmpd="sng">
                      <a:solidFill>
                        <a:srgbClr val="000000"/>
                      </a:solidFill>
                      <a:prstDash val="solid"/>
                      <a:round/>
                      <a:headEnd type="none" w="sm" len="sm"/>
                      <a:tailEnd type="none" w="sm" len="sm"/>
                    </a:lnR>
                    <a:lnT w="13225" cap="flat" cmpd="sng">
                      <a:solidFill>
                        <a:srgbClr val="000000"/>
                      </a:solidFill>
                      <a:prstDash val="solid"/>
                      <a:round/>
                      <a:headEnd type="none" w="sm" len="sm"/>
                      <a:tailEnd type="none" w="sm" len="sm"/>
                    </a:lnT>
                    <a:lnB w="13625" cap="flat" cmpd="sng">
                      <a:solidFill>
                        <a:srgbClr val="000000"/>
                      </a:solidFill>
                      <a:prstDash val="solid"/>
                      <a:round/>
                      <a:headEnd type="none" w="sm" len="sm"/>
                      <a:tailEnd type="none" w="sm" len="sm"/>
                    </a:lnB>
                    <a:solidFill>
                      <a:srgbClr val="B2284B"/>
                    </a:solidFill>
                  </a:tcPr>
                </a:tc>
                <a:tc hMerge="1">
                  <a:txBody>
                    <a:bodyPr/>
                    <a:lstStyle/>
                    <a:p>
                      <a:endParaRPr lang="it-IT"/>
                    </a:p>
                  </a:txBody>
                  <a:tcPr/>
                </a:tc>
                <a:extLst>
                  <a:ext uri="{0D108BD9-81ED-4DB2-BD59-A6C34878D82A}">
                    <a16:rowId xmlns:a16="http://schemas.microsoft.com/office/drawing/2014/main" val="10000"/>
                  </a:ext>
                </a:extLst>
              </a:tr>
              <a:tr h="503325">
                <a:tc>
                  <a:txBody>
                    <a:bodyPr/>
                    <a:lstStyle/>
                    <a:p>
                      <a:pPr marL="27305" marR="0" lvl="0" indent="0" algn="l" rtl="0">
                        <a:lnSpc>
                          <a:spcPct val="100000"/>
                        </a:lnSpc>
                        <a:spcBef>
                          <a:spcPts val="0"/>
                        </a:spcBef>
                        <a:spcAft>
                          <a:spcPts val="0"/>
                        </a:spcAft>
                        <a:buNone/>
                      </a:pPr>
                      <a:r>
                        <a:rPr lang="en-GB" sz="1400" u="none" strike="noStrike" cap="none">
                          <a:latin typeface="Calibri"/>
                          <a:ea typeface="Calibri"/>
                          <a:cs typeface="Calibri"/>
                          <a:sym typeface="Calibri"/>
                        </a:rPr>
                        <a:t>D6</a:t>
                      </a:r>
                      <a:endParaRPr/>
                    </a:p>
                  </a:txBody>
                  <a:tcPr marL="0" marR="0" marT="0" marB="0">
                    <a:lnL w="10775" cap="flat" cmpd="sng">
                      <a:solidFill>
                        <a:srgbClr val="000000"/>
                      </a:solidFill>
                      <a:prstDash val="solid"/>
                      <a:round/>
                      <a:headEnd type="none" w="sm" len="sm"/>
                      <a:tailEnd type="none" w="sm" len="sm"/>
                    </a:lnL>
                    <a:lnR w="10775" cap="flat" cmpd="sng">
                      <a:solidFill>
                        <a:srgbClr val="000000"/>
                      </a:solidFill>
                      <a:prstDash val="solid"/>
                      <a:round/>
                      <a:headEnd type="none" w="sm" len="sm"/>
                      <a:tailEnd type="none" w="sm" len="sm"/>
                    </a:lnR>
                    <a:lnT w="13625" cap="flat" cmpd="sng">
                      <a:solidFill>
                        <a:srgbClr val="000000"/>
                      </a:solidFill>
                      <a:prstDash val="solid"/>
                      <a:round/>
                      <a:headEnd type="none" w="sm" len="sm"/>
                      <a:tailEnd type="none" w="sm" len="sm"/>
                    </a:lnT>
                    <a:lnB w="13225" cap="flat" cmpd="sng">
                      <a:solidFill>
                        <a:srgbClr val="000000"/>
                      </a:solidFill>
                      <a:prstDash val="solid"/>
                      <a:round/>
                      <a:headEnd type="none" w="sm" len="sm"/>
                      <a:tailEnd type="none" w="sm" len="sm"/>
                    </a:lnB>
                    <a:noFill/>
                  </a:tcPr>
                </a:tc>
                <a:tc>
                  <a:txBody>
                    <a:bodyPr/>
                    <a:lstStyle/>
                    <a:p>
                      <a:pPr marL="27940" marR="634365" lvl="0" indent="0" algn="l" rtl="0">
                        <a:lnSpc>
                          <a:spcPct val="111300"/>
                        </a:lnSpc>
                        <a:spcBef>
                          <a:spcPts val="0"/>
                        </a:spcBef>
                        <a:spcAft>
                          <a:spcPts val="0"/>
                        </a:spcAft>
                        <a:buNone/>
                      </a:pPr>
                      <a:r>
                        <a:rPr lang="en-GB" sz="1400" u="none" strike="noStrike" cap="none">
                          <a:solidFill>
                            <a:schemeClr val="dk1"/>
                          </a:solidFill>
                          <a:latin typeface="Calibri"/>
                          <a:ea typeface="Calibri"/>
                          <a:cs typeface="Calibri"/>
                          <a:sym typeface="Calibri"/>
                        </a:rPr>
                        <a:t>Did the teacher stimulate/motivate the students’ interest in the discipline?</a:t>
                      </a:r>
                      <a:endParaRPr sz="1400" u="none" strike="noStrike" cap="none">
                        <a:solidFill>
                          <a:schemeClr val="dk1"/>
                        </a:solidFill>
                        <a:latin typeface="Calibri"/>
                        <a:ea typeface="Calibri"/>
                        <a:cs typeface="Calibri"/>
                        <a:sym typeface="Calibri"/>
                      </a:endParaRPr>
                    </a:p>
                  </a:txBody>
                  <a:tcPr marL="0" marR="0" marT="0" marB="0">
                    <a:lnL w="10775" cap="flat" cmpd="sng">
                      <a:solidFill>
                        <a:srgbClr val="000000"/>
                      </a:solidFill>
                      <a:prstDash val="solid"/>
                      <a:round/>
                      <a:headEnd type="none" w="sm" len="sm"/>
                      <a:tailEnd type="none" w="sm" len="sm"/>
                    </a:lnL>
                    <a:lnR w="10775" cap="flat" cmpd="sng">
                      <a:solidFill>
                        <a:srgbClr val="000000"/>
                      </a:solidFill>
                      <a:prstDash val="solid"/>
                      <a:round/>
                      <a:headEnd type="none" w="sm" len="sm"/>
                      <a:tailEnd type="none" w="sm" len="sm"/>
                    </a:lnR>
                    <a:lnT w="13625" cap="flat" cmpd="sng">
                      <a:solidFill>
                        <a:srgbClr val="000000"/>
                      </a:solidFill>
                      <a:prstDash val="solid"/>
                      <a:round/>
                      <a:headEnd type="none" w="sm" len="sm"/>
                      <a:tailEnd type="none" w="sm" len="sm"/>
                    </a:lnT>
                    <a:lnB w="13225" cap="flat" cmpd="sng">
                      <a:solidFill>
                        <a:srgbClr val="000000"/>
                      </a:solidFill>
                      <a:prstDash val="solid"/>
                      <a:round/>
                      <a:headEnd type="none" w="sm" len="sm"/>
                      <a:tailEnd type="none" w="sm" len="sm"/>
                    </a:lnB>
                    <a:noFill/>
                  </a:tcPr>
                </a:tc>
                <a:extLst>
                  <a:ext uri="{0D108BD9-81ED-4DB2-BD59-A6C34878D82A}">
                    <a16:rowId xmlns:a16="http://schemas.microsoft.com/office/drawing/2014/main" val="10001"/>
                  </a:ext>
                </a:extLst>
              </a:tr>
              <a:tr h="324925">
                <a:tc>
                  <a:txBody>
                    <a:bodyPr/>
                    <a:lstStyle/>
                    <a:p>
                      <a:pPr marL="27305" marR="0" lvl="0" indent="0" algn="l" rtl="0">
                        <a:lnSpc>
                          <a:spcPct val="100000"/>
                        </a:lnSpc>
                        <a:spcBef>
                          <a:spcPts val="0"/>
                        </a:spcBef>
                        <a:spcAft>
                          <a:spcPts val="0"/>
                        </a:spcAft>
                        <a:buNone/>
                      </a:pPr>
                      <a:r>
                        <a:rPr lang="en-GB" sz="1400" u="none" strike="noStrike" cap="none">
                          <a:latin typeface="Calibri"/>
                          <a:ea typeface="Calibri"/>
                          <a:cs typeface="Calibri"/>
                          <a:sym typeface="Calibri"/>
                        </a:rPr>
                        <a:t>D7</a:t>
                      </a:r>
                      <a:endParaRPr/>
                    </a:p>
                  </a:txBody>
                  <a:tcPr marL="0" marR="0" marT="0" marB="0">
                    <a:lnL w="10775" cap="flat" cmpd="sng">
                      <a:solidFill>
                        <a:srgbClr val="000000"/>
                      </a:solidFill>
                      <a:prstDash val="solid"/>
                      <a:round/>
                      <a:headEnd type="none" w="sm" len="sm"/>
                      <a:tailEnd type="none" w="sm" len="sm"/>
                    </a:lnL>
                    <a:lnR w="10775" cap="flat" cmpd="sng">
                      <a:solidFill>
                        <a:srgbClr val="000000"/>
                      </a:solidFill>
                      <a:prstDash val="solid"/>
                      <a:round/>
                      <a:headEnd type="none" w="sm" len="sm"/>
                      <a:tailEnd type="none" w="sm" len="sm"/>
                    </a:lnR>
                    <a:lnT w="13225" cap="flat" cmpd="sng">
                      <a:solidFill>
                        <a:srgbClr val="000000"/>
                      </a:solidFill>
                      <a:prstDash val="solid"/>
                      <a:round/>
                      <a:headEnd type="none" w="sm" len="sm"/>
                      <a:tailEnd type="none" w="sm" len="sm"/>
                    </a:lnT>
                    <a:lnB w="13225" cap="flat" cmpd="sng">
                      <a:solidFill>
                        <a:srgbClr val="000000"/>
                      </a:solidFill>
                      <a:prstDash val="solid"/>
                      <a:round/>
                      <a:headEnd type="none" w="sm" len="sm"/>
                      <a:tailEnd type="none" w="sm" len="sm"/>
                    </a:lnB>
                    <a:noFill/>
                  </a:tcPr>
                </a:tc>
                <a:tc>
                  <a:txBody>
                    <a:bodyPr/>
                    <a:lstStyle/>
                    <a:p>
                      <a:pPr marL="27940" marR="634365" lvl="0" indent="0" algn="l" rtl="0">
                        <a:lnSpc>
                          <a:spcPct val="111300"/>
                        </a:lnSpc>
                        <a:spcBef>
                          <a:spcPts val="0"/>
                        </a:spcBef>
                        <a:spcAft>
                          <a:spcPts val="0"/>
                        </a:spcAft>
                        <a:buNone/>
                      </a:pPr>
                      <a:r>
                        <a:rPr lang="en-GB" sz="1400" u="none" strike="noStrike" cap="none">
                          <a:solidFill>
                            <a:schemeClr val="dk1"/>
                          </a:solidFill>
                          <a:latin typeface="Calibri"/>
                          <a:ea typeface="Calibri"/>
                          <a:cs typeface="Calibri"/>
                          <a:sym typeface="Calibri"/>
                        </a:rPr>
                        <a:t>Did the teacher clearly present the topics of the course?</a:t>
                      </a:r>
                      <a:endParaRPr sz="1400" u="none" strike="noStrike" cap="none">
                        <a:solidFill>
                          <a:schemeClr val="dk1"/>
                        </a:solidFill>
                        <a:latin typeface="Calibri"/>
                        <a:ea typeface="Calibri"/>
                        <a:cs typeface="Calibri"/>
                        <a:sym typeface="Calibri"/>
                      </a:endParaRPr>
                    </a:p>
                  </a:txBody>
                  <a:tcPr marL="0" marR="0" marT="0" marB="0">
                    <a:lnL w="10775" cap="flat" cmpd="sng">
                      <a:solidFill>
                        <a:srgbClr val="000000"/>
                      </a:solidFill>
                      <a:prstDash val="solid"/>
                      <a:round/>
                      <a:headEnd type="none" w="sm" len="sm"/>
                      <a:tailEnd type="none" w="sm" len="sm"/>
                    </a:lnL>
                    <a:lnR w="10775" cap="flat" cmpd="sng">
                      <a:solidFill>
                        <a:srgbClr val="000000"/>
                      </a:solidFill>
                      <a:prstDash val="solid"/>
                      <a:round/>
                      <a:headEnd type="none" w="sm" len="sm"/>
                      <a:tailEnd type="none" w="sm" len="sm"/>
                    </a:lnR>
                    <a:lnT w="13225" cap="flat" cmpd="sng">
                      <a:solidFill>
                        <a:srgbClr val="000000"/>
                      </a:solidFill>
                      <a:prstDash val="solid"/>
                      <a:round/>
                      <a:headEnd type="none" w="sm" len="sm"/>
                      <a:tailEnd type="none" w="sm" len="sm"/>
                    </a:lnT>
                    <a:lnB w="13225" cap="flat" cmpd="sng">
                      <a:solidFill>
                        <a:srgbClr val="000000"/>
                      </a:solidFill>
                      <a:prstDash val="solid"/>
                      <a:round/>
                      <a:headEnd type="none" w="sm" len="sm"/>
                      <a:tailEnd type="none" w="sm" len="sm"/>
                    </a:lnB>
                    <a:noFill/>
                  </a:tcPr>
                </a:tc>
                <a:extLst>
                  <a:ext uri="{0D108BD9-81ED-4DB2-BD59-A6C34878D82A}">
                    <a16:rowId xmlns:a16="http://schemas.microsoft.com/office/drawing/2014/main" val="10002"/>
                  </a:ext>
                </a:extLst>
              </a:tr>
              <a:tr h="704150">
                <a:tc>
                  <a:txBody>
                    <a:bodyPr/>
                    <a:lstStyle/>
                    <a:p>
                      <a:pPr marL="27305" marR="0" lvl="0" indent="0" algn="l" rtl="0">
                        <a:lnSpc>
                          <a:spcPct val="100000"/>
                        </a:lnSpc>
                        <a:spcBef>
                          <a:spcPts val="0"/>
                        </a:spcBef>
                        <a:spcAft>
                          <a:spcPts val="0"/>
                        </a:spcAft>
                        <a:buNone/>
                      </a:pPr>
                      <a:r>
                        <a:rPr lang="en-GB" sz="1400" u="none" strike="noStrike" cap="none">
                          <a:latin typeface="Calibri"/>
                          <a:ea typeface="Calibri"/>
                          <a:cs typeface="Calibri"/>
                          <a:sym typeface="Calibri"/>
                        </a:rPr>
                        <a:t>D8</a:t>
                      </a:r>
                      <a:endParaRPr/>
                    </a:p>
                  </a:txBody>
                  <a:tcPr marL="0" marR="0" marT="0" marB="0">
                    <a:lnL w="10775" cap="flat" cmpd="sng">
                      <a:solidFill>
                        <a:srgbClr val="000000"/>
                      </a:solidFill>
                      <a:prstDash val="solid"/>
                      <a:round/>
                      <a:headEnd type="none" w="sm" len="sm"/>
                      <a:tailEnd type="none" w="sm" len="sm"/>
                    </a:lnL>
                    <a:lnR w="10775" cap="flat" cmpd="sng">
                      <a:solidFill>
                        <a:srgbClr val="000000"/>
                      </a:solidFill>
                      <a:prstDash val="solid"/>
                      <a:round/>
                      <a:headEnd type="none" w="sm" len="sm"/>
                      <a:tailEnd type="none" w="sm" len="sm"/>
                    </a:lnR>
                    <a:lnT w="13225" cap="flat" cmpd="sng">
                      <a:solidFill>
                        <a:srgbClr val="000000"/>
                      </a:solidFill>
                      <a:prstDash val="solid"/>
                      <a:round/>
                      <a:headEnd type="none" w="sm" len="sm"/>
                      <a:tailEnd type="none" w="sm" len="sm"/>
                    </a:lnT>
                    <a:lnB w="13225" cap="flat" cmpd="sng">
                      <a:solidFill>
                        <a:srgbClr val="000000"/>
                      </a:solidFill>
                      <a:prstDash val="solid"/>
                      <a:round/>
                      <a:headEnd type="none" w="sm" len="sm"/>
                      <a:tailEnd type="none" w="sm" len="sm"/>
                    </a:lnB>
                    <a:noFill/>
                  </a:tcPr>
                </a:tc>
                <a:tc>
                  <a:txBody>
                    <a:bodyPr/>
                    <a:lstStyle/>
                    <a:p>
                      <a:pPr marL="27940" marR="634365" lvl="0" indent="0" algn="l" rtl="0">
                        <a:lnSpc>
                          <a:spcPct val="111300"/>
                        </a:lnSpc>
                        <a:spcBef>
                          <a:spcPts val="0"/>
                        </a:spcBef>
                        <a:spcAft>
                          <a:spcPts val="0"/>
                        </a:spcAft>
                        <a:buNone/>
                      </a:pPr>
                      <a:r>
                        <a:rPr lang="en-GB" sz="1400" u="none" strike="noStrike" cap="none">
                          <a:solidFill>
                            <a:schemeClr val="dk1"/>
                          </a:solidFill>
                          <a:latin typeface="Calibri"/>
                          <a:ea typeface="Calibri"/>
                          <a:cs typeface="Calibri"/>
                          <a:sym typeface="Calibri"/>
                        </a:rPr>
                        <a:t>Was the teacher available for the clarification and explanation of the course content, even remotely (by email, by video conference,….) ?</a:t>
                      </a:r>
                      <a:endParaRPr sz="1400" u="none" strike="noStrike" cap="none">
                        <a:solidFill>
                          <a:schemeClr val="dk1"/>
                        </a:solidFill>
                        <a:latin typeface="Calibri"/>
                        <a:ea typeface="Calibri"/>
                        <a:cs typeface="Calibri"/>
                        <a:sym typeface="Calibri"/>
                      </a:endParaRPr>
                    </a:p>
                  </a:txBody>
                  <a:tcPr marL="0" marR="0" marT="0" marB="0">
                    <a:lnL w="10775" cap="flat" cmpd="sng">
                      <a:solidFill>
                        <a:srgbClr val="000000"/>
                      </a:solidFill>
                      <a:prstDash val="solid"/>
                      <a:round/>
                      <a:headEnd type="none" w="sm" len="sm"/>
                      <a:tailEnd type="none" w="sm" len="sm"/>
                    </a:lnL>
                    <a:lnR w="10775" cap="flat" cmpd="sng">
                      <a:solidFill>
                        <a:srgbClr val="000000"/>
                      </a:solidFill>
                      <a:prstDash val="solid"/>
                      <a:round/>
                      <a:headEnd type="none" w="sm" len="sm"/>
                      <a:tailEnd type="none" w="sm" len="sm"/>
                    </a:lnR>
                    <a:lnT w="13225" cap="flat" cmpd="sng">
                      <a:solidFill>
                        <a:srgbClr val="000000"/>
                      </a:solidFill>
                      <a:prstDash val="solid"/>
                      <a:round/>
                      <a:headEnd type="none" w="sm" len="sm"/>
                      <a:tailEnd type="none" w="sm" len="sm"/>
                    </a:lnT>
                    <a:lnB w="13225" cap="flat" cmpd="sng">
                      <a:solidFill>
                        <a:srgbClr val="000000"/>
                      </a:solidFill>
                      <a:prstDash val="solid"/>
                      <a:round/>
                      <a:headEnd type="none" w="sm" len="sm"/>
                      <a:tailEnd type="none" w="sm" len="sm"/>
                    </a:lnB>
                    <a:noFill/>
                  </a:tcPr>
                </a:tc>
                <a:extLst>
                  <a:ext uri="{0D108BD9-81ED-4DB2-BD59-A6C34878D82A}">
                    <a16:rowId xmlns:a16="http://schemas.microsoft.com/office/drawing/2014/main" val="10003"/>
                  </a:ext>
                </a:extLst>
              </a:tr>
              <a:tr h="704150">
                <a:tc>
                  <a:txBody>
                    <a:bodyPr/>
                    <a:lstStyle/>
                    <a:p>
                      <a:pPr marL="27305" marR="0" lvl="0" indent="0" algn="l" rtl="0">
                        <a:lnSpc>
                          <a:spcPct val="100000"/>
                        </a:lnSpc>
                        <a:spcBef>
                          <a:spcPts val="0"/>
                        </a:spcBef>
                        <a:spcAft>
                          <a:spcPts val="0"/>
                        </a:spcAft>
                        <a:buNone/>
                      </a:pPr>
                      <a:r>
                        <a:rPr lang="en-GB" sz="1400" u="none" strike="noStrike" cap="none">
                          <a:latin typeface="Calibri"/>
                          <a:ea typeface="Calibri"/>
                          <a:cs typeface="Calibri"/>
                          <a:sym typeface="Calibri"/>
                        </a:rPr>
                        <a:t>D9</a:t>
                      </a:r>
                      <a:endParaRPr/>
                    </a:p>
                  </a:txBody>
                  <a:tcPr marL="0" marR="0" marT="0" marB="0">
                    <a:lnL w="10775" cap="flat" cmpd="sng">
                      <a:solidFill>
                        <a:srgbClr val="000000"/>
                      </a:solidFill>
                      <a:prstDash val="solid"/>
                      <a:round/>
                      <a:headEnd type="none" w="sm" len="sm"/>
                      <a:tailEnd type="none" w="sm" len="sm"/>
                    </a:lnL>
                    <a:lnR w="10775" cap="flat" cmpd="sng">
                      <a:solidFill>
                        <a:srgbClr val="000000"/>
                      </a:solidFill>
                      <a:prstDash val="solid"/>
                      <a:round/>
                      <a:headEnd type="none" w="sm" len="sm"/>
                      <a:tailEnd type="none" w="sm" len="sm"/>
                    </a:lnR>
                    <a:lnT w="13225" cap="flat" cmpd="sng">
                      <a:solidFill>
                        <a:srgbClr val="000000"/>
                      </a:solidFill>
                      <a:prstDash val="solid"/>
                      <a:round/>
                      <a:headEnd type="none" w="sm" len="sm"/>
                      <a:tailEnd type="none" w="sm" len="sm"/>
                    </a:lnT>
                    <a:lnB w="13225" cap="flat" cmpd="sng">
                      <a:solidFill>
                        <a:srgbClr val="000000"/>
                      </a:solidFill>
                      <a:prstDash val="solid"/>
                      <a:round/>
                      <a:headEnd type="none" w="sm" len="sm"/>
                      <a:tailEnd type="none" w="sm" len="sm"/>
                    </a:lnB>
                    <a:noFill/>
                  </a:tcPr>
                </a:tc>
                <a:tc>
                  <a:txBody>
                    <a:bodyPr/>
                    <a:lstStyle/>
                    <a:p>
                      <a:pPr marL="27940" marR="634365" lvl="0" indent="0" algn="l" rtl="0">
                        <a:lnSpc>
                          <a:spcPct val="111300"/>
                        </a:lnSpc>
                        <a:spcBef>
                          <a:spcPts val="0"/>
                        </a:spcBef>
                        <a:spcAft>
                          <a:spcPts val="0"/>
                        </a:spcAft>
                        <a:buNone/>
                      </a:pPr>
                      <a:r>
                        <a:rPr lang="en-GB" sz="1400" u="none" strike="noStrike" cap="none">
                          <a:solidFill>
                            <a:schemeClr val="dk1"/>
                          </a:solidFill>
                          <a:latin typeface="Calibri"/>
                          <a:ea typeface="Calibri"/>
                          <a:cs typeface="Calibri"/>
                          <a:sym typeface="Calibri"/>
                        </a:rPr>
                        <a:t>Were the hours indicated for lessons, tutorials and any other teaching activities abided by? In case of ONLINE teaching, were the lessons available on time?</a:t>
                      </a:r>
                      <a:endParaRPr sz="1400" u="none" strike="noStrike" cap="none">
                        <a:solidFill>
                          <a:schemeClr val="dk1"/>
                        </a:solidFill>
                        <a:latin typeface="Calibri"/>
                        <a:ea typeface="Calibri"/>
                        <a:cs typeface="Calibri"/>
                        <a:sym typeface="Calibri"/>
                      </a:endParaRPr>
                    </a:p>
                  </a:txBody>
                  <a:tcPr marL="0" marR="0" marT="0" marB="0">
                    <a:lnL w="10775" cap="flat" cmpd="sng">
                      <a:solidFill>
                        <a:srgbClr val="000000"/>
                      </a:solidFill>
                      <a:prstDash val="solid"/>
                      <a:round/>
                      <a:headEnd type="none" w="sm" len="sm"/>
                      <a:tailEnd type="none" w="sm" len="sm"/>
                    </a:lnL>
                    <a:lnR w="10775" cap="flat" cmpd="sng">
                      <a:solidFill>
                        <a:srgbClr val="000000"/>
                      </a:solidFill>
                      <a:prstDash val="solid"/>
                      <a:round/>
                      <a:headEnd type="none" w="sm" len="sm"/>
                      <a:tailEnd type="none" w="sm" len="sm"/>
                    </a:lnR>
                    <a:lnT w="13225" cap="flat" cmpd="sng">
                      <a:solidFill>
                        <a:srgbClr val="000000"/>
                      </a:solidFill>
                      <a:prstDash val="solid"/>
                      <a:round/>
                      <a:headEnd type="none" w="sm" len="sm"/>
                      <a:tailEnd type="none" w="sm" len="sm"/>
                    </a:lnT>
                    <a:lnB w="13225" cap="flat" cmpd="sng">
                      <a:solidFill>
                        <a:srgbClr val="000000"/>
                      </a:solidFill>
                      <a:prstDash val="solid"/>
                      <a:round/>
                      <a:headEnd type="none" w="sm" len="sm"/>
                      <a:tailEnd type="none" w="sm" len="sm"/>
                    </a:lnB>
                    <a:noFill/>
                  </a:tcPr>
                </a:tc>
                <a:extLst>
                  <a:ext uri="{0D108BD9-81ED-4DB2-BD59-A6C34878D82A}">
                    <a16:rowId xmlns:a16="http://schemas.microsoft.com/office/drawing/2014/main" val="10004"/>
                  </a:ext>
                </a:extLst>
              </a:tr>
              <a:tr h="514350">
                <a:tc>
                  <a:txBody>
                    <a:bodyPr/>
                    <a:lstStyle/>
                    <a:p>
                      <a:pPr marL="27305" marR="0" lvl="0" indent="0" algn="l" rtl="0">
                        <a:lnSpc>
                          <a:spcPct val="100000"/>
                        </a:lnSpc>
                        <a:spcBef>
                          <a:spcPts val="0"/>
                        </a:spcBef>
                        <a:spcAft>
                          <a:spcPts val="0"/>
                        </a:spcAft>
                        <a:buNone/>
                      </a:pPr>
                      <a:r>
                        <a:rPr lang="en-GB" sz="1400" u="none" strike="noStrike" cap="none">
                          <a:latin typeface="Calibri"/>
                          <a:ea typeface="Calibri"/>
                          <a:cs typeface="Calibri"/>
                          <a:sym typeface="Calibri"/>
                        </a:rPr>
                        <a:t>D10</a:t>
                      </a:r>
                      <a:endParaRPr/>
                    </a:p>
                  </a:txBody>
                  <a:tcPr marL="0" marR="0" marT="0" marB="0">
                    <a:lnL w="10775" cap="flat" cmpd="sng">
                      <a:solidFill>
                        <a:srgbClr val="000000"/>
                      </a:solidFill>
                      <a:prstDash val="solid"/>
                      <a:round/>
                      <a:headEnd type="none" w="sm" len="sm"/>
                      <a:tailEnd type="none" w="sm" len="sm"/>
                    </a:lnL>
                    <a:lnR w="10775" cap="flat" cmpd="sng">
                      <a:solidFill>
                        <a:srgbClr val="000000"/>
                      </a:solidFill>
                      <a:prstDash val="solid"/>
                      <a:round/>
                      <a:headEnd type="none" w="sm" len="sm"/>
                      <a:tailEnd type="none" w="sm" len="sm"/>
                    </a:lnR>
                    <a:lnT w="13225" cap="flat" cmpd="sng">
                      <a:solidFill>
                        <a:srgbClr val="000000"/>
                      </a:solidFill>
                      <a:prstDash val="solid"/>
                      <a:round/>
                      <a:headEnd type="none" w="sm" len="sm"/>
                      <a:tailEnd type="none" w="sm" len="sm"/>
                    </a:lnT>
                    <a:lnB w="13225" cap="flat" cmpd="sng">
                      <a:solidFill>
                        <a:srgbClr val="000000"/>
                      </a:solidFill>
                      <a:prstDash val="solid"/>
                      <a:round/>
                      <a:headEnd type="none" w="sm" len="sm"/>
                      <a:tailEnd type="none" w="sm" len="sm"/>
                    </a:lnB>
                    <a:noFill/>
                  </a:tcPr>
                </a:tc>
                <a:tc>
                  <a:txBody>
                    <a:bodyPr/>
                    <a:lstStyle/>
                    <a:p>
                      <a:pPr marL="27940" marR="634365" lvl="0" indent="0" algn="l" rtl="0">
                        <a:lnSpc>
                          <a:spcPct val="111300"/>
                        </a:lnSpc>
                        <a:spcBef>
                          <a:spcPts val="0"/>
                        </a:spcBef>
                        <a:spcAft>
                          <a:spcPts val="0"/>
                        </a:spcAft>
                        <a:buNone/>
                      </a:pPr>
                      <a:r>
                        <a:rPr lang="en-GB" sz="1400" u="none" strike="noStrike" cap="none">
                          <a:solidFill>
                            <a:schemeClr val="dk1"/>
                          </a:solidFill>
                          <a:latin typeface="Calibri"/>
                          <a:ea typeface="Calibri"/>
                          <a:cs typeface="Calibri"/>
                          <a:sym typeface="Calibri"/>
                        </a:rPr>
                        <a:t>Did the course actually reflect its description on the university website?</a:t>
                      </a:r>
                      <a:endParaRPr sz="1400" u="none" strike="noStrike" cap="none">
                        <a:solidFill>
                          <a:schemeClr val="dk1"/>
                        </a:solidFill>
                        <a:latin typeface="Calibri"/>
                        <a:ea typeface="Calibri"/>
                        <a:cs typeface="Calibri"/>
                        <a:sym typeface="Calibri"/>
                      </a:endParaRPr>
                    </a:p>
                  </a:txBody>
                  <a:tcPr marL="0" marR="0" marT="0" marB="0">
                    <a:lnL w="10775" cap="flat" cmpd="sng">
                      <a:solidFill>
                        <a:srgbClr val="000000"/>
                      </a:solidFill>
                      <a:prstDash val="solid"/>
                      <a:round/>
                      <a:headEnd type="none" w="sm" len="sm"/>
                      <a:tailEnd type="none" w="sm" len="sm"/>
                    </a:lnL>
                    <a:lnR w="10775" cap="flat" cmpd="sng">
                      <a:solidFill>
                        <a:srgbClr val="000000"/>
                      </a:solidFill>
                      <a:prstDash val="solid"/>
                      <a:round/>
                      <a:headEnd type="none" w="sm" len="sm"/>
                      <a:tailEnd type="none" w="sm" len="sm"/>
                    </a:lnR>
                    <a:lnT w="13225" cap="flat" cmpd="sng">
                      <a:solidFill>
                        <a:srgbClr val="000000"/>
                      </a:solidFill>
                      <a:prstDash val="solid"/>
                      <a:round/>
                      <a:headEnd type="none" w="sm" len="sm"/>
                      <a:tailEnd type="none" w="sm" len="sm"/>
                    </a:lnT>
                    <a:lnB w="13225" cap="flat" cmpd="sng">
                      <a:solidFill>
                        <a:srgbClr val="000000"/>
                      </a:solidFill>
                      <a:prstDash val="solid"/>
                      <a:round/>
                      <a:headEnd type="none" w="sm" len="sm"/>
                      <a:tailEnd type="none" w="sm" len="sm"/>
                    </a:lnB>
                    <a:noFill/>
                  </a:tcPr>
                </a:tc>
                <a:extLst>
                  <a:ext uri="{0D108BD9-81ED-4DB2-BD59-A6C34878D82A}">
                    <a16:rowId xmlns:a16="http://schemas.microsoft.com/office/drawing/2014/main" val="10005"/>
                  </a:ext>
                </a:extLst>
              </a:tr>
            </a:tbl>
          </a:graphicData>
        </a:graphic>
      </p:graphicFrame>
      <p:sp>
        <p:nvSpPr>
          <p:cNvPr id="145" name="Google Shape;145;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B2284B"/>
              </a:buClr>
              <a:buSzPts val="4000"/>
              <a:buFont typeface="Calibri"/>
              <a:buNone/>
            </a:pPr>
            <a:r>
              <a:rPr lang="en-GB" sz="4000" b="1">
                <a:solidFill>
                  <a:srgbClr val="B2284B"/>
                </a:solidFill>
              </a:rPr>
              <a:t>Questionnaires: which questions?</a:t>
            </a:r>
            <a:endParaRPr sz="4000" b="1">
              <a:solidFill>
                <a:srgbClr val="B2284B"/>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12"/>
          <p:cNvSpPr txBox="1">
            <a:spLocks noGrp="1"/>
          </p:cNvSpPr>
          <p:nvPr>
            <p:ph type="body" idx="1"/>
          </p:nvPr>
        </p:nvSpPr>
        <p:spPr>
          <a:xfrm>
            <a:off x="683623" y="1758659"/>
            <a:ext cx="11174080" cy="54145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000"/>
              <a:buNone/>
            </a:pPr>
            <a:r>
              <a:rPr lang="en-GB" sz="2000" u="sng"/>
              <a:t>Supplementary teaching and tutor group classes</a:t>
            </a:r>
            <a:r>
              <a:rPr lang="en-GB" sz="2000"/>
              <a:t>*                      </a:t>
            </a:r>
            <a:r>
              <a:rPr lang="en-GB" sz="2000" u="sng"/>
              <a:t>Overall satisfaction levels </a:t>
            </a:r>
            <a:endParaRPr/>
          </a:p>
        </p:txBody>
      </p:sp>
      <p:sp>
        <p:nvSpPr>
          <p:cNvPr id="151" name="Google Shape;151;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B2284B"/>
              </a:buClr>
              <a:buSzPts val="4000"/>
              <a:buFont typeface="Calibri"/>
              <a:buNone/>
            </a:pPr>
            <a:r>
              <a:rPr lang="en-GB" sz="4000" b="1">
                <a:solidFill>
                  <a:srgbClr val="B2284B"/>
                </a:solidFill>
              </a:rPr>
              <a:t>Questionnaires: which questions?</a:t>
            </a:r>
            <a:endParaRPr sz="4000" b="1">
              <a:solidFill>
                <a:srgbClr val="B2284B"/>
              </a:solidFill>
            </a:endParaRPr>
          </a:p>
        </p:txBody>
      </p:sp>
      <p:graphicFrame>
        <p:nvGraphicFramePr>
          <p:cNvPr id="152" name="Google Shape;152;p12"/>
          <p:cNvGraphicFramePr/>
          <p:nvPr/>
        </p:nvGraphicFramePr>
        <p:xfrm>
          <a:off x="683500" y="2293717"/>
          <a:ext cx="3000000" cy="3000000"/>
        </p:xfrm>
        <a:graphic>
          <a:graphicData uri="http://schemas.openxmlformats.org/drawingml/2006/table">
            <a:tbl>
              <a:tblPr firstRow="1" bandRow="1">
                <a:noFill/>
                <a:tableStyleId>{AE5EDA76-D83D-4F63-9001-B8CFB65454FD}</a:tableStyleId>
              </a:tblPr>
              <a:tblGrid>
                <a:gridCol w="439450">
                  <a:extLst>
                    <a:ext uri="{9D8B030D-6E8A-4147-A177-3AD203B41FA5}">
                      <a16:colId xmlns:a16="http://schemas.microsoft.com/office/drawing/2014/main" val="20000"/>
                    </a:ext>
                  </a:extLst>
                </a:gridCol>
                <a:gridCol w="4637800">
                  <a:extLst>
                    <a:ext uri="{9D8B030D-6E8A-4147-A177-3AD203B41FA5}">
                      <a16:colId xmlns:a16="http://schemas.microsoft.com/office/drawing/2014/main" val="20001"/>
                    </a:ext>
                  </a:extLst>
                </a:gridCol>
              </a:tblGrid>
              <a:tr h="476225">
                <a:tc gridSpan="2">
                  <a:txBody>
                    <a:bodyPr/>
                    <a:lstStyle/>
                    <a:p>
                      <a:pPr marL="0" marR="0" lvl="0" indent="0" algn="ctr" rtl="0">
                        <a:lnSpc>
                          <a:spcPct val="100000"/>
                        </a:lnSpc>
                        <a:spcBef>
                          <a:spcPts val="0"/>
                        </a:spcBef>
                        <a:spcAft>
                          <a:spcPts val="0"/>
                        </a:spcAft>
                        <a:buNone/>
                      </a:pPr>
                      <a:r>
                        <a:rPr lang="en-GB" sz="1800" b="1" u="none" strike="noStrike" cap="none">
                          <a:solidFill>
                            <a:schemeClr val="lt1"/>
                          </a:solidFill>
                          <a:latin typeface="Calibri"/>
                          <a:ea typeface="Calibri"/>
                          <a:cs typeface="Calibri"/>
                          <a:sym typeface="Calibri"/>
                        </a:rPr>
                        <a:t>Questions</a:t>
                      </a:r>
                      <a:endParaRPr sz="1800" u="none" strike="noStrike" cap="none">
                        <a:solidFill>
                          <a:schemeClr val="lt1"/>
                        </a:solidFill>
                        <a:latin typeface="Calibri"/>
                        <a:ea typeface="Calibri"/>
                        <a:cs typeface="Calibri"/>
                        <a:sym typeface="Calibri"/>
                      </a:endParaRPr>
                    </a:p>
                  </a:txBody>
                  <a:tcPr marL="0" marR="0" marT="0" marB="0">
                    <a:lnL w="10775" cap="flat" cmpd="sng">
                      <a:solidFill>
                        <a:srgbClr val="000000"/>
                      </a:solidFill>
                      <a:prstDash val="solid"/>
                      <a:round/>
                      <a:headEnd type="none" w="sm" len="sm"/>
                      <a:tailEnd type="none" w="sm" len="sm"/>
                    </a:lnL>
                    <a:lnR w="10775" cap="flat" cmpd="sng">
                      <a:solidFill>
                        <a:srgbClr val="000000"/>
                      </a:solidFill>
                      <a:prstDash val="solid"/>
                      <a:round/>
                      <a:headEnd type="none" w="sm" len="sm"/>
                      <a:tailEnd type="none" w="sm" len="sm"/>
                    </a:lnR>
                    <a:lnT w="10750" cap="flat" cmpd="sng">
                      <a:solidFill>
                        <a:srgbClr val="000000"/>
                      </a:solidFill>
                      <a:prstDash val="solid"/>
                      <a:round/>
                      <a:headEnd type="none" w="sm" len="sm"/>
                      <a:tailEnd type="none" w="sm" len="sm"/>
                    </a:lnT>
                    <a:lnB w="10750" cap="flat" cmpd="sng">
                      <a:solidFill>
                        <a:srgbClr val="000000"/>
                      </a:solidFill>
                      <a:prstDash val="solid"/>
                      <a:round/>
                      <a:headEnd type="none" w="sm" len="sm"/>
                      <a:tailEnd type="none" w="sm" len="sm"/>
                    </a:lnB>
                    <a:solidFill>
                      <a:srgbClr val="B2284B"/>
                    </a:solidFill>
                  </a:tcPr>
                </a:tc>
                <a:tc hMerge="1">
                  <a:txBody>
                    <a:bodyPr/>
                    <a:lstStyle/>
                    <a:p>
                      <a:endParaRPr lang="it-IT"/>
                    </a:p>
                  </a:txBody>
                  <a:tcPr/>
                </a:tc>
                <a:extLst>
                  <a:ext uri="{0D108BD9-81ED-4DB2-BD59-A6C34878D82A}">
                    <a16:rowId xmlns:a16="http://schemas.microsoft.com/office/drawing/2014/main" val="10000"/>
                  </a:ext>
                </a:extLst>
              </a:tr>
              <a:tr h="714275">
                <a:tc>
                  <a:txBody>
                    <a:bodyPr/>
                    <a:lstStyle/>
                    <a:p>
                      <a:pPr marL="27305" marR="0" lvl="0" indent="0" algn="l" rtl="0">
                        <a:lnSpc>
                          <a:spcPct val="100000"/>
                        </a:lnSpc>
                        <a:spcBef>
                          <a:spcPts val="0"/>
                        </a:spcBef>
                        <a:spcAft>
                          <a:spcPts val="0"/>
                        </a:spcAft>
                        <a:buNone/>
                      </a:pPr>
                      <a:r>
                        <a:rPr lang="en-GB" sz="1400" u="none" strike="noStrike" cap="none">
                          <a:latin typeface="Calibri"/>
                          <a:ea typeface="Calibri"/>
                          <a:cs typeface="Calibri"/>
                          <a:sym typeface="Calibri"/>
                        </a:rPr>
                        <a:t>D11</a:t>
                      </a:r>
                      <a:endParaRPr/>
                    </a:p>
                  </a:txBody>
                  <a:tcPr marL="0" marR="0" marT="0" marB="0">
                    <a:lnL w="10775" cap="flat" cmpd="sng">
                      <a:solidFill>
                        <a:srgbClr val="000000"/>
                      </a:solidFill>
                      <a:prstDash val="solid"/>
                      <a:round/>
                      <a:headEnd type="none" w="sm" len="sm"/>
                      <a:tailEnd type="none" w="sm" len="sm"/>
                    </a:lnL>
                    <a:lnR w="10775" cap="flat" cmpd="sng">
                      <a:solidFill>
                        <a:srgbClr val="000000"/>
                      </a:solidFill>
                      <a:prstDash val="solid"/>
                      <a:round/>
                      <a:headEnd type="none" w="sm" len="sm"/>
                      <a:tailEnd type="none" w="sm" len="sm"/>
                    </a:lnR>
                    <a:lnT w="10750" cap="flat" cmpd="sng">
                      <a:solidFill>
                        <a:srgbClr val="000000"/>
                      </a:solidFill>
                      <a:prstDash val="solid"/>
                      <a:round/>
                      <a:headEnd type="none" w="sm" len="sm"/>
                      <a:tailEnd type="none" w="sm" len="sm"/>
                    </a:lnT>
                    <a:lnB w="10750" cap="flat" cmpd="sng">
                      <a:solidFill>
                        <a:srgbClr val="000000"/>
                      </a:solidFill>
                      <a:prstDash val="solid"/>
                      <a:round/>
                      <a:headEnd type="none" w="sm" len="sm"/>
                      <a:tailEnd type="none" w="sm" len="sm"/>
                    </a:lnB>
                    <a:noFill/>
                  </a:tcPr>
                </a:tc>
                <a:tc>
                  <a:txBody>
                    <a:bodyPr/>
                    <a:lstStyle/>
                    <a:p>
                      <a:pPr marL="27940" marR="63500" lvl="0" indent="0" algn="l" rtl="0">
                        <a:lnSpc>
                          <a:spcPct val="111600"/>
                        </a:lnSpc>
                        <a:spcBef>
                          <a:spcPts val="0"/>
                        </a:spcBef>
                        <a:spcAft>
                          <a:spcPts val="0"/>
                        </a:spcAft>
                        <a:buNone/>
                      </a:pPr>
                      <a:r>
                        <a:rPr lang="en-GB" sz="1550" u="none" strike="noStrike" cap="none">
                          <a:solidFill>
                            <a:schemeClr val="dk1"/>
                          </a:solidFill>
                          <a:latin typeface="Calibri"/>
                          <a:ea typeface="Calibri"/>
                          <a:cs typeface="Calibri"/>
                          <a:sym typeface="Calibri"/>
                        </a:rPr>
                        <a:t>Were the supplemental activities (tutorials, office hours, lab work, etc.) useful in learning the subject matter?</a:t>
                      </a:r>
                      <a:endParaRPr sz="1550" u="none" strike="noStrike" cap="none">
                        <a:solidFill>
                          <a:schemeClr val="dk1"/>
                        </a:solidFill>
                        <a:latin typeface="Calibri"/>
                        <a:ea typeface="Calibri"/>
                        <a:cs typeface="Calibri"/>
                        <a:sym typeface="Calibri"/>
                      </a:endParaRPr>
                    </a:p>
                  </a:txBody>
                  <a:tcPr marL="0" marR="0" marT="0" marB="0">
                    <a:lnL w="10775" cap="flat" cmpd="sng">
                      <a:solidFill>
                        <a:srgbClr val="000000"/>
                      </a:solidFill>
                      <a:prstDash val="solid"/>
                      <a:round/>
                      <a:headEnd type="none" w="sm" len="sm"/>
                      <a:tailEnd type="none" w="sm" len="sm"/>
                    </a:lnL>
                    <a:lnR w="10775" cap="flat" cmpd="sng">
                      <a:solidFill>
                        <a:srgbClr val="000000"/>
                      </a:solidFill>
                      <a:prstDash val="solid"/>
                      <a:round/>
                      <a:headEnd type="none" w="sm" len="sm"/>
                      <a:tailEnd type="none" w="sm" len="sm"/>
                    </a:lnR>
                    <a:lnT w="10750" cap="flat" cmpd="sng">
                      <a:solidFill>
                        <a:srgbClr val="000000"/>
                      </a:solidFill>
                      <a:prstDash val="solid"/>
                      <a:round/>
                      <a:headEnd type="none" w="sm" len="sm"/>
                      <a:tailEnd type="none" w="sm" len="sm"/>
                    </a:lnT>
                    <a:lnB w="10750" cap="flat" cmpd="sng">
                      <a:solidFill>
                        <a:srgbClr val="000000"/>
                      </a:solidFill>
                      <a:prstDash val="solid"/>
                      <a:round/>
                      <a:headEnd type="none" w="sm" len="sm"/>
                      <a:tailEnd type="none" w="sm" len="sm"/>
                    </a:lnB>
                    <a:noFill/>
                  </a:tcPr>
                </a:tc>
                <a:extLst>
                  <a:ext uri="{0D108BD9-81ED-4DB2-BD59-A6C34878D82A}">
                    <a16:rowId xmlns:a16="http://schemas.microsoft.com/office/drawing/2014/main" val="10001"/>
                  </a:ext>
                </a:extLst>
              </a:tr>
              <a:tr h="476550">
                <a:tc>
                  <a:txBody>
                    <a:bodyPr/>
                    <a:lstStyle/>
                    <a:p>
                      <a:pPr marL="27305" marR="0" lvl="0" indent="0" algn="l" rtl="0">
                        <a:lnSpc>
                          <a:spcPct val="100000"/>
                        </a:lnSpc>
                        <a:spcBef>
                          <a:spcPts val="0"/>
                        </a:spcBef>
                        <a:spcAft>
                          <a:spcPts val="0"/>
                        </a:spcAft>
                        <a:buNone/>
                      </a:pPr>
                      <a:r>
                        <a:rPr lang="en-GB" sz="1400" u="none" strike="noStrike" cap="none">
                          <a:latin typeface="Calibri"/>
                          <a:ea typeface="Calibri"/>
                          <a:cs typeface="Calibri"/>
                          <a:sym typeface="Calibri"/>
                        </a:rPr>
                        <a:t>D12</a:t>
                      </a:r>
                      <a:endParaRPr/>
                    </a:p>
                  </a:txBody>
                  <a:tcPr marL="0" marR="0" marT="0" marB="0">
                    <a:lnL w="10775" cap="flat" cmpd="sng">
                      <a:solidFill>
                        <a:srgbClr val="000000"/>
                      </a:solidFill>
                      <a:prstDash val="solid"/>
                      <a:round/>
                      <a:headEnd type="none" w="sm" len="sm"/>
                      <a:tailEnd type="none" w="sm" len="sm"/>
                    </a:lnL>
                    <a:lnR w="10775" cap="flat" cmpd="sng">
                      <a:solidFill>
                        <a:srgbClr val="000000"/>
                      </a:solidFill>
                      <a:prstDash val="solid"/>
                      <a:round/>
                      <a:headEnd type="none" w="sm" len="sm"/>
                      <a:tailEnd type="none" w="sm" len="sm"/>
                    </a:lnR>
                    <a:lnT w="10750" cap="flat" cmpd="sng">
                      <a:solidFill>
                        <a:srgbClr val="000000"/>
                      </a:solidFill>
                      <a:prstDash val="solid"/>
                      <a:round/>
                      <a:headEnd type="none" w="sm" len="sm"/>
                      <a:tailEnd type="none" w="sm" len="sm"/>
                    </a:lnT>
                    <a:lnB w="10750" cap="flat" cmpd="sng">
                      <a:solidFill>
                        <a:srgbClr val="000000"/>
                      </a:solidFill>
                      <a:prstDash val="solid"/>
                      <a:round/>
                      <a:headEnd type="none" w="sm" len="sm"/>
                      <a:tailEnd type="none" w="sm" len="sm"/>
                    </a:lnB>
                    <a:solidFill>
                      <a:srgbClr val="F4B081"/>
                    </a:solidFill>
                  </a:tcPr>
                </a:tc>
                <a:tc>
                  <a:txBody>
                    <a:bodyPr/>
                    <a:lstStyle/>
                    <a:p>
                      <a:pPr marL="27940" marR="0" lvl="0" indent="0" algn="l" rtl="0">
                        <a:lnSpc>
                          <a:spcPct val="100000"/>
                        </a:lnSpc>
                        <a:spcBef>
                          <a:spcPts val="0"/>
                        </a:spcBef>
                        <a:spcAft>
                          <a:spcPts val="0"/>
                        </a:spcAft>
                        <a:buNone/>
                      </a:pPr>
                      <a:r>
                        <a:rPr lang="en-GB" sz="1550" u="none" strike="noStrike" cap="none">
                          <a:solidFill>
                            <a:schemeClr val="dk1"/>
                          </a:solidFill>
                          <a:latin typeface="Calibri"/>
                          <a:ea typeface="Calibri"/>
                          <a:cs typeface="Calibri"/>
                          <a:sym typeface="Calibri"/>
                        </a:rPr>
                        <a:t>Were you satisfied with the help you received from tutoring?</a:t>
                      </a:r>
                      <a:endParaRPr sz="1550" u="none" strike="noStrike" cap="none">
                        <a:solidFill>
                          <a:schemeClr val="dk1"/>
                        </a:solidFill>
                        <a:latin typeface="Calibri"/>
                        <a:ea typeface="Calibri"/>
                        <a:cs typeface="Calibri"/>
                        <a:sym typeface="Calibri"/>
                      </a:endParaRPr>
                    </a:p>
                  </a:txBody>
                  <a:tcPr marL="0" marR="0" marT="0" marB="0">
                    <a:lnL w="10775" cap="flat" cmpd="sng">
                      <a:solidFill>
                        <a:srgbClr val="000000"/>
                      </a:solidFill>
                      <a:prstDash val="solid"/>
                      <a:round/>
                      <a:headEnd type="none" w="sm" len="sm"/>
                      <a:tailEnd type="none" w="sm" len="sm"/>
                    </a:lnL>
                    <a:lnR w="10775" cap="flat" cmpd="sng">
                      <a:solidFill>
                        <a:srgbClr val="000000"/>
                      </a:solidFill>
                      <a:prstDash val="solid"/>
                      <a:round/>
                      <a:headEnd type="none" w="sm" len="sm"/>
                      <a:tailEnd type="none" w="sm" len="sm"/>
                    </a:lnR>
                    <a:lnT w="10750" cap="flat" cmpd="sng">
                      <a:solidFill>
                        <a:srgbClr val="000000"/>
                      </a:solidFill>
                      <a:prstDash val="solid"/>
                      <a:round/>
                      <a:headEnd type="none" w="sm" len="sm"/>
                      <a:tailEnd type="none" w="sm" len="sm"/>
                    </a:lnT>
                    <a:lnB w="10750" cap="flat" cmpd="sng">
                      <a:solidFill>
                        <a:srgbClr val="000000"/>
                      </a:solidFill>
                      <a:prstDash val="solid"/>
                      <a:round/>
                      <a:headEnd type="none" w="sm" len="sm"/>
                      <a:tailEnd type="none" w="sm" len="sm"/>
                    </a:lnB>
                    <a:solidFill>
                      <a:srgbClr val="F4B081"/>
                    </a:solidFill>
                  </a:tcPr>
                </a:tc>
                <a:extLst>
                  <a:ext uri="{0D108BD9-81ED-4DB2-BD59-A6C34878D82A}">
                    <a16:rowId xmlns:a16="http://schemas.microsoft.com/office/drawing/2014/main" val="10002"/>
                  </a:ext>
                </a:extLst>
              </a:tr>
              <a:tr h="476225">
                <a:tc>
                  <a:txBody>
                    <a:bodyPr/>
                    <a:lstStyle/>
                    <a:p>
                      <a:pPr marL="27305" marR="0" lvl="0" indent="0" algn="l" rtl="0">
                        <a:lnSpc>
                          <a:spcPct val="100000"/>
                        </a:lnSpc>
                        <a:spcBef>
                          <a:spcPts val="0"/>
                        </a:spcBef>
                        <a:spcAft>
                          <a:spcPts val="0"/>
                        </a:spcAft>
                        <a:buNone/>
                      </a:pPr>
                      <a:r>
                        <a:rPr lang="en-GB" sz="1400" u="none" strike="noStrike" cap="none">
                          <a:latin typeface="Calibri"/>
                          <a:ea typeface="Calibri"/>
                          <a:cs typeface="Calibri"/>
                          <a:sym typeface="Calibri"/>
                        </a:rPr>
                        <a:t>D13</a:t>
                      </a:r>
                      <a:endParaRPr sz="1400" u="none" strike="noStrike" cap="none">
                        <a:latin typeface="Calibri"/>
                        <a:ea typeface="Calibri"/>
                        <a:cs typeface="Calibri"/>
                        <a:sym typeface="Calibri"/>
                      </a:endParaRPr>
                    </a:p>
                  </a:txBody>
                  <a:tcPr marL="0" marR="0" marT="0" marB="0">
                    <a:lnL w="10775" cap="flat" cmpd="sng">
                      <a:solidFill>
                        <a:srgbClr val="000000"/>
                      </a:solidFill>
                      <a:prstDash val="solid"/>
                      <a:round/>
                      <a:headEnd type="none" w="sm" len="sm"/>
                      <a:tailEnd type="none" w="sm" len="sm"/>
                    </a:lnL>
                    <a:lnR w="10775" cap="flat" cmpd="sng">
                      <a:solidFill>
                        <a:srgbClr val="000000"/>
                      </a:solidFill>
                      <a:prstDash val="solid"/>
                      <a:round/>
                      <a:headEnd type="none" w="sm" len="sm"/>
                      <a:tailEnd type="none" w="sm" len="sm"/>
                    </a:lnR>
                    <a:lnT w="10750" cap="flat" cmpd="sng">
                      <a:solidFill>
                        <a:srgbClr val="000000"/>
                      </a:solidFill>
                      <a:prstDash val="solid"/>
                      <a:round/>
                      <a:headEnd type="none" w="sm" len="sm"/>
                      <a:tailEnd type="none" w="sm" len="sm"/>
                    </a:lnT>
                    <a:lnB w="10750" cap="flat" cmpd="sng">
                      <a:solidFill>
                        <a:srgbClr val="000000"/>
                      </a:solidFill>
                      <a:prstDash val="solid"/>
                      <a:round/>
                      <a:headEnd type="none" w="sm" len="sm"/>
                      <a:tailEnd type="none" w="sm" len="sm"/>
                    </a:lnB>
                    <a:solidFill>
                      <a:srgbClr val="F4B081"/>
                    </a:solidFill>
                  </a:tcPr>
                </a:tc>
                <a:tc>
                  <a:txBody>
                    <a:bodyPr/>
                    <a:lstStyle/>
                    <a:p>
                      <a:pPr marL="27940" marR="590550" lvl="0" indent="0" algn="l" rtl="0">
                        <a:lnSpc>
                          <a:spcPct val="111800"/>
                        </a:lnSpc>
                        <a:spcBef>
                          <a:spcPts val="0"/>
                        </a:spcBef>
                        <a:spcAft>
                          <a:spcPts val="0"/>
                        </a:spcAft>
                        <a:buNone/>
                      </a:pPr>
                      <a:r>
                        <a:rPr lang="en-GB" sz="1550" u="none" strike="noStrike" cap="none">
                          <a:solidFill>
                            <a:schemeClr val="dk1"/>
                          </a:solidFill>
                          <a:latin typeface="Calibri"/>
                          <a:ea typeface="Calibri"/>
                          <a:cs typeface="Calibri"/>
                          <a:sym typeface="Calibri"/>
                        </a:rPr>
                        <a:t>Do you feel tutoring was useful for exam preparation? </a:t>
                      </a:r>
                      <a:endParaRPr sz="1550" u="none" strike="noStrike" cap="none">
                        <a:solidFill>
                          <a:schemeClr val="dk1"/>
                        </a:solidFill>
                        <a:latin typeface="Calibri"/>
                        <a:ea typeface="Calibri"/>
                        <a:cs typeface="Calibri"/>
                        <a:sym typeface="Calibri"/>
                      </a:endParaRPr>
                    </a:p>
                  </a:txBody>
                  <a:tcPr marL="0" marR="0" marT="0" marB="0">
                    <a:lnL w="10775" cap="flat" cmpd="sng">
                      <a:solidFill>
                        <a:srgbClr val="000000"/>
                      </a:solidFill>
                      <a:prstDash val="solid"/>
                      <a:round/>
                      <a:headEnd type="none" w="sm" len="sm"/>
                      <a:tailEnd type="none" w="sm" len="sm"/>
                    </a:lnL>
                    <a:lnR w="10775" cap="flat" cmpd="sng">
                      <a:solidFill>
                        <a:srgbClr val="000000"/>
                      </a:solidFill>
                      <a:prstDash val="solid"/>
                      <a:round/>
                      <a:headEnd type="none" w="sm" len="sm"/>
                      <a:tailEnd type="none" w="sm" len="sm"/>
                    </a:lnR>
                    <a:lnT w="10750" cap="flat" cmpd="sng">
                      <a:solidFill>
                        <a:srgbClr val="000000"/>
                      </a:solidFill>
                      <a:prstDash val="solid"/>
                      <a:round/>
                      <a:headEnd type="none" w="sm" len="sm"/>
                      <a:tailEnd type="none" w="sm" len="sm"/>
                    </a:lnT>
                    <a:lnB w="10750" cap="flat" cmpd="sng">
                      <a:solidFill>
                        <a:srgbClr val="000000"/>
                      </a:solidFill>
                      <a:prstDash val="solid"/>
                      <a:round/>
                      <a:headEnd type="none" w="sm" len="sm"/>
                      <a:tailEnd type="none" w="sm" len="sm"/>
                    </a:lnB>
                    <a:solidFill>
                      <a:srgbClr val="F4B081"/>
                    </a:solidFill>
                  </a:tcPr>
                </a:tc>
                <a:extLst>
                  <a:ext uri="{0D108BD9-81ED-4DB2-BD59-A6C34878D82A}">
                    <a16:rowId xmlns:a16="http://schemas.microsoft.com/office/drawing/2014/main" val="10003"/>
                  </a:ext>
                </a:extLst>
              </a:tr>
            </a:tbl>
          </a:graphicData>
        </a:graphic>
      </p:graphicFrame>
      <p:graphicFrame>
        <p:nvGraphicFramePr>
          <p:cNvPr id="153" name="Google Shape;153;p12"/>
          <p:cNvGraphicFramePr/>
          <p:nvPr/>
        </p:nvGraphicFramePr>
        <p:xfrm>
          <a:off x="5949995" y="2293717"/>
          <a:ext cx="3000000" cy="3000000"/>
        </p:xfrm>
        <a:graphic>
          <a:graphicData uri="http://schemas.openxmlformats.org/drawingml/2006/table">
            <a:tbl>
              <a:tblPr firstRow="1" bandRow="1">
                <a:noFill/>
                <a:tableStyleId>{AE5EDA76-D83D-4F63-9001-B8CFB65454FD}</a:tableStyleId>
              </a:tblPr>
              <a:tblGrid>
                <a:gridCol w="511325">
                  <a:extLst>
                    <a:ext uri="{9D8B030D-6E8A-4147-A177-3AD203B41FA5}">
                      <a16:colId xmlns:a16="http://schemas.microsoft.com/office/drawing/2014/main" val="20000"/>
                    </a:ext>
                  </a:extLst>
                </a:gridCol>
                <a:gridCol w="5396375">
                  <a:extLst>
                    <a:ext uri="{9D8B030D-6E8A-4147-A177-3AD203B41FA5}">
                      <a16:colId xmlns:a16="http://schemas.microsoft.com/office/drawing/2014/main" val="20001"/>
                    </a:ext>
                  </a:extLst>
                </a:gridCol>
              </a:tblGrid>
              <a:tr h="526375">
                <a:tc gridSpan="2">
                  <a:txBody>
                    <a:bodyPr/>
                    <a:lstStyle/>
                    <a:p>
                      <a:pPr marL="0" marR="0" lvl="0" indent="0" algn="ctr" rtl="0">
                        <a:lnSpc>
                          <a:spcPct val="100000"/>
                        </a:lnSpc>
                        <a:spcBef>
                          <a:spcPts val="0"/>
                        </a:spcBef>
                        <a:spcAft>
                          <a:spcPts val="0"/>
                        </a:spcAft>
                        <a:buNone/>
                      </a:pPr>
                      <a:r>
                        <a:rPr lang="en-GB" sz="1800" b="1" u="none" strike="noStrike" cap="none">
                          <a:solidFill>
                            <a:schemeClr val="lt1"/>
                          </a:solidFill>
                          <a:latin typeface="Calibri"/>
                          <a:ea typeface="Calibri"/>
                          <a:cs typeface="Calibri"/>
                          <a:sym typeface="Calibri"/>
                        </a:rPr>
                        <a:t>Questions</a:t>
                      </a:r>
                      <a:endParaRPr sz="1800" u="none" strike="noStrike" cap="none">
                        <a:solidFill>
                          <a:schemeClr val="lt1"/>
                        </a:solidFill>
                        <a:latin typeface="Calibri"/>
                        <a:ea typeface="Calibri"/>
                        <a:cs typeface="Calibri"/>
                        <a:sym typeface="Calibri"/>
                      </a:endParaRPr>
                    </a:p>
                  </a:txBody>
                  <a:tcPr marL="0" marR="0" marT="0" marB="0">
                    <a:lnL w="10775" cap="flat" cmpd="sng">
                      <a:solidFill>
                        <a:srgbClr val="000000"/>
                      </a:solidFill>
                      <a:prstDash val="solid"/>
                      <a:round/>
                      <a:headEnd type="none" w="sm" len="sm"/>
                      <a:tailEnd type="none" w="sm" len="sm"/>
                    </a:lnL>
                    <a:lnR w="10775" cap="flat" cmpd="sng">
                      <a:solidFill>
                        <a:srgbClr val="000000"/>
                      </a:solidFill>
                      <a:prstDash val="solid"/>
                      <a:round/>
                      <a:headEnd type="none" w="sm" len="sm"/>
                      <a:tailEnd type="none" w="sm" len="sm"/>
                    </a:lnR>
                    <a:lnT w="11725" cap="flat" cmpd="sng">
                      <a:solidFill>
                        <a:srgbClr val="000000"/>
                      </a:solidFill>
                      <a:prstDash val="solid"/>
                      <a:round/>
                      <a:headEnd type="none" w="sm" len="sm"/>
                      <a:tailEnd type="none" w="sm" len="sm"/>
                    </a:lnT>
                    <a:lnB w="11725" cap="flat" cmpd="sng">
                      <a:solidFill>
                        <a:srgbClr val="000000"/>
                      </a:solidFill>
                      <a:prstDash val="solid"/>
                      <a:round/>
                      <a:headEnd type="none" w="sm" len="sm"/>
                      <a:tailEnd type="none" w="sm" len="sm"/>
                    </a:lnB>
                    <a:solidFill>
                      <a:srgbClr val="B2284B"/>
                    </a:solidFill>
                  </a:tcPr>
                </a:tc>
                <a:tc hMerge="1">
                  <a:txBody>
                    <a:bodyPr/>
                    <a:lstStyle/>
                    <a:p>
                      <a:endParaRPr lang="it-IT"/>
                    </a:p>
                  </a:txBody>
                  <a:tcPr/>
                </a:tc>
                <a:extLst>
                  <a:ext uri="{0D108BD9-81ED-4DB2-BD59-A6C34878D82A}">
                    <a16:rowId xmlns:a16="http://schemas.microsoft.com/office/drawing/2014/main" val="10000"/>
                  </a:ext>
                </a:extLst>
              </a:tr>
              <a:tr h="526350">
                <a:tc>
                  <a:txBody>
                    <a:bodyPr/>
                    <a:lstStyle/>
                    <a:p>
                      <a:pPr marL="27305" marR="0" lvl="0" indent="0" algn="l" rtl="0">
                        <a:lnSpc>
                          <a:spcPct val="100000"/>
                        </a:lnSpc>
                        <a:spcBef>
                          <a:spcPts val="0"/>
                        </a:spcBef>
                        <a:spcAft>
                          <a:spcPts val="0"/>
                        </a:spcAft>
                        <a:buNone/>
                      </a:pPr>
                      <a:r>
                        <a:rPr lang="en-GB" sz="1400" u="none" strike="noStrike" cap="none">
                          <a:solidFill>
                            <a:schemeClr val="dk1"/>
                          </a:solidFill>
                          <a:latin typeface="Calibri"/>
                          <a:ea typeface="Calibri"/>
                          <a:cs typeface="Calibri"/>
                          <a:sym typeface="Calibri"/>
                        </a:rPr>
                        <a:t>D14</a:t>
                      </a:r>
                      <a:endParaRPr/>
                    </a:p>
                  </a:txBody>
                  <a:tcPr marL="0" marR="0" marT="0" marB="0">
                    <a:lnL w="10775" cap="flat" cmpd="sng">
                      <a:solidFill>
                        <a:srgbClr val="000000"/>
                      </a:solidFill>
                      <a:prstDash val="solid"/>
                      <a:round/>
                      <a:headEnd type="none" w="sm" len="sm"/>
                      <a:tailEnd type="none" w="sm" len="sm"/>
                    </a:lnL>
                    <a:lnR w="10775" cap="flat" cmpd="sng">
                      <a:solidFill>
                        <a:srgbClr val="000000"/>
                      </a:solidFill>
                      <a:prstDash val="solid"/>
                      <a:round/>
                      <a:headEnd type="none" w="sm" len="sm"/>
                      <a:tailEnd type="none" w="sm" len="sm"/>
                    </a:lnR>
                    <a:lnT w="11725" cap="flat" cmpd="sng">
                      <a:solidFill>
                        <a:srgbClr val="000000"/>
                      </a:solidFill>
                      <a:prstDash val="solid"/>
                      <a:round/>
                      <a:headEnd type="none" w="sm" len="sm"/>
                      <a:tailEnd type="none" w="sm" len="sm"/>
                    </a:lnT>
                    <a:lnB w="11725" cap="flat" cmpd="sng">
                      <a:solidFill>
                        <a:srgbClr val="000000"/>
                      </a:solidFill>
                      <a:prstDash val="solid"/>
                      <a:round/>
                      <a:headEnd type="none" w="sm" len="sm"/>
                      <a:tailEnd type="none" w="sm" len="sm"/>
                    </a:lnB>
                    <a:noFill/>
                  </a:tcPr>
                </a:tc>
                <a:tc>
                  <a:txBody>
                    <a:bodyPr/>
                    <a:lstStyle/>
                    <a:p>
                      <a:pPr marL="27940" marR="357505" lvl="0" indent="0" algn="l" rtl="0">
                        <a:lnSpc>
                          <a:spcPct val="111400"/>
                        </a:lnSpc>
                        <a:spcBef>
                          <a:spcPts val="0"/>
                        </a:spcBef>
                        <a:spcAft>
                          <a:spcPts val="0"/>
                        </a:spcAft>
                        <a:buNone/>
                      </a:pPr>
                      <a:r>
                        <a:rPr lang="en-GB" sz="1550" u="none" strike="noStrike" cap="none">
                          <a:solidFill>
                            <a:schemeClr val="dk1"/>
                          </a:solidFill>
                          <a:latin typeface="Calibri"/>
                          <a:ea typeface="Calibri"/>
                          <a:cs typeface="Calibri"/>
                          <a:sym typeface="Calibri"/>
                        </a:rPr>
                        <a:t>Overall, were you satisfied with the course? In case of adoption of ONLINE teaching methods, were you satisfied with them?</a:t>
                      </a:r>
                      <a:endParaRPr sz="1550" u="none" strike="noStrike" cap="none">
                        <a:solidFill>
                          <a:schemeClr val="dk1"/>
                        </a:solidFill>
                        <a:latin typeface="Calibri"/>
                        <a:ea typeface="Calibri"/>
                        <a:cs typeface="Calibri"/>
                        <a:sym typeface="Calibri"/>
                      </a:endParaRPr>
                    </a:p>
                  </a:txBody>
                  <a:tcPr marL="0" marR="0" marT="0" marB="0">
                    <a:lnL w="10775" cap="flat" cmpd="sng">
                      <a:solidFill>
                        <a:srgbClr val="000000"/>
                      </a:solidFill>
                      <a:prstDash val="solid"/>
                      <a:round/>
                      <a:headEnd type="none" w="sm" len="sm"/>
                      <a:tailEnd type="none" w="sm" len="sm"/>
                    </a:lnL>
                    <a:lnR w="10775" cap="flat" cmpd="sng">
                      <a:solidFill>
                        <a:srgbClr val="000000"/>
                      </a:solidFill>
                      <a:prstDash val="solid"/>
                      <a:round/>
                      <a:headEnd type="none" w="sm" len="sm"/>
                      <a:tailEnd type="none" w="sm" len="sm"/>
                    </a:lnR>
                    <a:lnT w="11725" cap="flat" cmpd="sng">
                      <a:solidFill>
                        <a:srgbClr val="000000"/>
                      </a:solidFill>
                      <a:prstDash val="solid"/>
                      <a:round/>
                      <a:headEnd type="none" w="sm" len="sm"/>
                      <a:tailEnd type="none" w="sm" len="sm"/>
                    </a:lnT>
                    <a:lnB w="11725" cap="flat" cmpd="sng">
                      <a:solidFill>
                        <a:srgbClr val="000000"/>
                      </a:solidFill>
                      <a:prstDash val="solid"/>
                      <a:round/>
                      <a:headEnd type="none" w="sm" len="sm"/>
                      <a:tailEnd type="none" w="sm" len="sm"/>
                    </a:lnB>
                    <a:noFill/>
                  </a:tcPr>
                </a:tc>
                <a:extLst>
                  <a:ext uri="{0D108BD9-81ED-4DB2-BD59-A6C34878D82A}">
                    <a16:rowId xmlns:a16="http://schemas.microsoft.com/office/drawing/2014/main" val="10001"/>
                  </a:ext>
                </a:extLst>
              </a:tr>
              <a:tr h="526350">
                <a:tc>
                  <a:txBody>
                    <a:bodyPr/>
                    <a:lstStyle/>
                    <a:p>
                      <a:pPr marL="27305" marR="0" lvl="0" indent="0" algn="l" rtl="0">
                        <a:lnSpc>
                          <a:spcPct val="100000"/>
                        </a:lnSpc>
                        <a:spcBef>
                          <a:spcPts val="0"/>
                        </a:spcBef>
                        <a:spcAft>
                          <a:spcPts val="0"/>
                        </a:spcAft>
                        <a:buNone/>
                      </a:pPr>
                      <a:r>
                        <a:rPr lang="en-GB" sz="1400" u="none" strike="noStrike" cap="none">
                          <a:solidFill>
                            <a:schemeClr val="dk1"/>
                          </a:solidFill>
                          <a:latin typeface="Calibri"/>
                          <a:ea typeface="Calibri"/>
                          <a:cs typeface="Calibri"/>
                          <a:sym typeface="Calibri"/>
                        </a:rPr>
                        <a:t>D15</a:t>
                      </a:r>
                      <a:endParaRPr/>
                    </a:p>
                  </a:txBody>
                  <a:tcPr marL="0" marR="0" marT="0" marB="0">
                    <a:lnL w="10775" cap="flat" cmpd="sng">
                      <a:solidFill>
                        <a:srgbClr val="000000"/>
                      </a:solidFill>
                      <a:prstDash val="solid"/>
                      <a:round/>
                      <a:headEnd type="none" w="sm" len="sm"/>
                      <a:tailEnd type="none" w="sm" len="sm"/>
                    </a:lnL>
                    <a:lnR w="10775" cap="flat" cmpd="sng">
                      <a:solidFill>
                        <a:srgbClr val="000000"/>
                      </a:solidFill>
                      <a:prstDash val="solid"/>
                      <a:round/>
                      <a:headEnd type="none" w="sm" len="sm"/>
                      <a:tailEnd type="none" w="sm" len="sm"/>
                    </a:lnR>
                    <a:lnT w="11725" cap="flat" cmpd="sng">
                      <a:solidFill>
                        <a:srgbClr val="000000"/>
                      </a:solidFill>
                      <a:prstDash val="solid"/>
                      <a:round/>
                      <a:headEnd type="none" w="sm" len="sm"/>
                      <a:tailEnd type="none" w="sm" len="sm"/>
                    </a:lnT>
                    <a:lnB w="11725" cap="flat" cmpd="sng">
                      <a:solidFill>
                        <a:srgbClr val="000000"/>
                      </a:solidFill>
                      <a:prstDash val="solid"/>
                      <a:round/>
                      <a:headEnd type="none" w="sm" len="sm"/>
                      <a:tailEnd type="none" w="sm" len="sm"/>
                    </a:lnB>
                    <a:noFill/>
                  </a:tcPr>
                </a:tc>
                <a:tc>
                  <a:txBody>
                    <a:bodyPr/>
                    <a:lstStyle/>
                    <a:p>
                      <a:pPr marL="27940" marR="576580" lvl="0" indent="0" algn="l" rtl="0">
                        <a:lnSpc>
                          <a:spcPct val="111400"/>
                        </a:lnSpc>
                        <a:spcBef>
                          <a:spcPts val="0"/>
                        </a:spcBef>
                        <a:spcAft>
                          <a:spcPts val="0"/>
                        </a:spcAft>
                        <a:buNone/>
                      </a:pPr>
                      <a:r>
                        <a:rPr lang="en-GB" sz="1550" u="none" strike="noStrike" cap="none">
                          <a:solidFill>
                            <a:schemeClr val="dk1"/>
                          </a:solidFill>
                          <a:latin typeface="Calibri"/>
                          <a:ea typeface="Calibri"/>
                          <a:cs typeface="Calibri"/>
                          <a:sym typeface="Calibri"/>
                        </a:rPr>
                        <a:t>Were you interested in the topics dealt with in the course?</a:t>
                      </a:r>
                      <a:endParaRPr sz="1550" u="none" strike="noStrike" cap="none">
                        <a:solidFill>
                          <a:schemeClr val="dk1"/>
                        </a:solidFill>
                        <a:latin typeface="Calibri"/>
                        <a:ea typeface="Calibri"/>
                        <a:cs typeface="Calibri"/>
                        <a:sym typeface="Calibri"/>
                      </a:endParaRPr>
                    </a:p>
                  </a:txBody>
                  <a:tcPr marL="0" marR="0" marT="0" marB="0">
                    <a:lnL w="10775" cap="flat" cmpd="sng">
                      <a:solidFill>
                        <a:srgbClr val="000000"/>
                      </a:solidFill>
                      <a:prstDash val="solid"/>
                      <a:round/>
                      <a:headEnd type="none" w="sm" len="sm"/>
                      <a:tailEnd type="none" w="sm" len="sm"/>
                    </a:lnL>
                    <a:lnR w="10775" cap="flat" cmpd="sng">
                      <a:solidFill>
                        <a:srgbClr val="000000"/>
                      </a:solidFill>
                      <a:prstDash val="solid"/>
                      <a:round/>
                      <a:headEnd type="none" w="sm" len="sm"/>
                      <a:tailEnd type="none" w="sm" len="sm"/>
                    </a:lnR>
                    <a:lnT w="11725" cap="flat" cmpd="sng">
                      <a:solidFill>
                        <a:srgbClr val="000000"/>
                      </a:solidFill>
                      <a:prstDash val="solid"/>
                      <a:round/>
                      <a:headEnd type="none" w="sm" len="sm"/>
                      <a:tailEnd type="none" w="sm" len="sm"/>
                    </a:lnT>
                    <a:lnB w="11725" cap="flat" cmpd="sng">
                      <a:solidFill>
                        <a:srgbClr val="000000"/>
                      </a:solidFill>
                      <a:prstDash val="solid"/>
                      <a:round/>
                      <a:headEnd type="none" w="sm" len="sm"/>
                      <a:tailEnd type="none" w="sm" len="sm"/>
                    </a:lnB>
                    <a:noFill/>
                  </a:tcPr>
                </a:tc>
                <a:extLst>
                  <a:ext uri="{0D108BD9-81ED-4DB2-BD59-A6C34878D82A}">
                    <a16:rowId xmlns:a16="http://schemas.microsoft.com/office/drawing/2014/main" val="10002"/>
                  </a:ext>
                </a:extLst>
              </a:tr>
            </a:tbl>
          </a:graphicData>
        </a:graphic>
      </p:graphicFrame>
      <p:sp>
        <p:nvSpPr>
          <p:cNvPr id="154" name="Google Shape;154;p12"/>
          <p:cNvSpPr txBox="1"/>
          <p:nvPr/>
        </p:nvSpPr>
        <p:spPr>
          <a:xfrm>
            <a:off x="689495" y="4595416"/>
            <a:ext cx="4944389"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chemeClr val="accent2"/>
              </a:buClr>
              <a:buSzPts val="1800"/>
              <a:buFont typeface="Calibri"/>
              <a:buNone/>
            </a:pPr>
            <a:r>
              <a:rPr lang="en-GB" sz="1800" b="1" i="1" u="none" strike="noStrike" cap="none">
                <a:solidFill>
                  <a:schemeClr val="accent2"/>
                </a:solidFill>
                <a:latin typeface="Calibri"/>
                <a:ea typeface="Calibri"/>
                <a:cs typeface="Calibri"/>
                <a:sym typeface="Calibri"/>
              </a:rPr>
              <a:t>*to be completed ONLY if tutor group classes </a:t>
            </a:r>
            <a:endParaRPr/>
          </a:p>
          <a:p>
            <a:pPr marL="0" marR="0" lvl="0" indent="0" algn="l" rtl="0">
              <a:spcBef>
                <a:spcPts val="0"/>
              </a:spcBef>
              <a:spcAft>
                <a:spcPts val="0"/>
              </a:spcAft>
              <a:buClr>
                <a:schemeClr val="accent2"/>
              </a:buClr>
              <a:buSzPts val="1800"/>
              <a:buFont typeface="Calibri"/>
              <a:buNone/>
            </a:pPr>
            <a:r>
              <a:rPr lang="en-GB" sz="1800" b="1" i="1" u="none" strike="noStrike" cap="none">
                <a:solidFill>
                  <a:schemeClr val="accent2"/>
                </a:solidFill>
                <a:latin typeface="Calibri"/>
                <a:ea typeface="Calibri"/>
                <a:cs typeface="Calibri"/>
                <a:sym typeface="Calibri"/>
              </a:rPr>
              <a:t>were part of the course </a:t>
            </a:r>
            <a:endParaRPr sz="1800" b="1" i="1" u="none" strike="noStrike" cap="none">
              <a:solidFill>
                <a:schemeClr val="accent2"/>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B2284B"/>
              </a:buClr>
              <a:buSzPts val="4000"/>
              <a:buFont typeface="Calibri"/>
              <a:buNone/>
            </a:pPr>
            <a:r>
              <a:rPr lang="en-GB" sz="4000" b="1">
                <a:solidFill>
                  <a:srgbClr val="B2284B"/>
                </a:solidFill>
              </a:rPr>
              <a:t>Questionnaires: how to respond</a:t>
            </a:r>
            <a:endParaRPr sz="4000" b="1">
              <a:solidFill>
                <a:srgbClr val="B2284B"/>
              </a:solidFill>
            </a:endParaRPr>
          </a:p>
        </p:txBody>
      </p:sp>
      <p:sp>
        <p:nvSpPr>
          <p:cNvPr id="160" name="Google Shape;160;p13"/>
          <p:cNvSpPr txBox="1">
            <a:spLocks noGrp="1"/>
          </p:cNvSpPr>
          <p:nvPr>
            <p:ph type="body" idx="1"/>
          </p:nvPr>
        </p:nvSpPr>
        <p:spPr>
          <a:xfrm>
            <a:off x="925460" y="1690688"/>
            <a:ext cx="10740513" cy="4484825"/>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r>
              <a:rPr lang="en-GB"/>
              <a:t>The questions provided by students can be divided into </a:t>
            </a:r>
            <a:r>
              <a:rPr lang="en-GB" b="1"/>
              <a:t>four types</a:t>
            </a:r>
            <a:r>
              <a:rPr lang="en-GB"/>
              <a:t>: </a:t>
            </a:r>
            <a:endParaRPr/>
          </a:p>
          <a:p>
            <a:pPr marL="228600" lvl="0" indent="-50800" algn="l" rtl="0">
              <a:lnSpc>
                <a:spcPct val="90000"/>
              </a:lnSpc>
              <a:spcBef>
                <a:spcPts val="1000"/>
              </a:spcBef>
              <a:spcAft>
                <a:spcPts val="0"/>
              </a:spcAft>
              <a:buClr>
                <a:schemeClr val="dk1"/>
              </a:buClr>
              <a:buSzPts val="2800"/>
              <a:buNone/>
            </a:pPr>
            <a:endParaRPr/>
          </a:p>
          <a:p>
            <a:pPr marL="228600" lvl="0" indent="-50800" algn="l" rtl="0">
              <a:lnSpc>
                <a:spcPct val="90000"/>
              </a:lnSpc>
              <a:spcBef>
                <a:spcPts val="1000"/>
              </a:spcBef>
              <a:spcAft>
                <a:spcPts val="0"/>
              </a:spcAft>
              <a:buClr>
                <a:schemeClr val="dk1"/>
              </a:buClr>
              <a:buSzPts val="2800"/>
              <a:buNone/>
            </a:pPr>
            <a:endParaRPr/>
          </a:p>
          <a:p>
            <a:pPr marL="228600" lvl="0" indent="-50800" algn="l" rtl="0">
              <a:lnSpc>
                <a:spcPct val="90000"/>
              </a:lnSpc>
              <a:spcBef>
                <a:spcPts val="1000"/>
              </a:spcBef>
              <a:spcAft>
                <a:spcPts val="0"/>
              </a:spcAft>
              <a:buClr>
                <a:schemeClr val="dk1"/>
              </a:buClr>
              <a:buSzPts val="2800"/>
              <a:buNone/>
            </a:pPr>
            <a:endParaRPr/>
          </a:p>
          <a:p>
            <a:pPr marL="228600" lvl="0" indent="-50800" algn="l" rtl="0">
              <a:lnSpc>
                <a:spcPct val="90000"/>
              </a:lnSpc>
              <a:spcBef>
                <a:spcPts val="1000"/>
              </a:spcBef>
              <a:spcAft>
                <a:spcPts val="0"/>
              </a:spcAft>
              <a:buClr>
                <a:schemeClr val="dk1"/>
              </a:buClr>
              <a:buSzPts val="2800"/>
              <a:buNone/>
            </a:pPr>
            <a:endParaRPr/>
          </a:p>
          <a:p>
            <a:pPr marL="228600" lvl="0" indent="-228600" algn="l" rtl="0">
              <a:lnSpc>
                <a:spcPct val="90000"/>
              </a:lnSpc>
              <a:spcBef>
                <a:spcPts val="1000"/>
              </a:spcBef>
              <a:spcAft>
                <a:spcPts val="0"/>
              </a:spcAft>
              <a:buClr>
                <a:schemeClr val="dk1"/>
              </a:buClr>
              <a:buSzPts val="2800"/>
              <a:buChar char="•"/>
            </a:pPr>
            <a:r>
              <a:rPr lang="en-GB"/>
              <a:t>For the successive statistical analysis, student responses are </a:t>
            </a:r>
            <a:r>
              <a:rPr lang="en-GB" b="1"/>
              <a:t>converted into a points scale </a:t>
            </a:r>
            <a:r>
              <a:rPr lang="en-GB"/>
              <a:t>of 2, 5, 7 and 10 points</a:t>
            </a:r>
            <a:endParaRPr/>
          </a:p>
        </p:txBody>
      </p:sp>
      <p:sp>
        <p:nvSpPr>
          <p:cNvPr id="161" name="Google Shape;161;p13"/>
          <p:cNvSpPr txBox="1"/>
          <p:nvPr/>
        </p:nvSpPr>
        <p:spPr>
          <a:xfrm>
            <a:off x="1682544" y="2226546"/>
            <a:ext cx="9983429" cy="2537183"/>
          </a:xfrm>
          <a:prstGeom prst="rect">
            <a:avLst/>
          </a:prstGeom>
          <a:noFill/>
          <a:ln>
            <a:noFill/>
          </a:ln>
        </p:spPr>
        <p:txBody>
          <a:bodyPr spcFirstLastPara="1" wrap="square" lIns="91425" tIns="45700" rIns="91425" bIns="45700" anchor="t" anchorCtr="0">
            <a:normAutofit/>
          </a:bodyPr>
          <a:lstStyle/>
          <a:p>
            <a:pPr marL="685800" marR="0" lvl="1" indent="-228600" algn="l" rtl="0">
              <a:lnSpc>
                <a:spcPct val="90000"/>
              </a:lnSpc>
              <a:spcBef>
                <a:spcPts val="0"/>
              </a:spcBef>
              <a:spcAft>
                <a:spcPts val="0"/>
              </a:spcAft>
              <a:buClr>
                <a:schemeClr val="dk1"/>
              </a:buClr>
              <a:buSzPts val="2400"/>
              <a:buFont typeface="Arial"/>
              <a:buChar char="•"/>
            </a:pPr>
            <a:r>
              <a:rPr lang="en-GB" sz="2400" b="0" i="0" u="none" strike="noStrike" cap="none">
                <a:solidFill>
                  <a:schemeClr val="dk1"/>
                </a:solidFill>
                <a:latin typeface="Calibri"/>
                <a:ea typeface="Calibri"/>
                <a:cs typeface="Calibri"/>
                <a:sym typeface="Calibri"/>
              </a:rPr>
              <a:t>definitely no (= very negative or not satisfied at all)</a:t>
            </a:r>
            <a:endParaRPr sz="2400" b="0" i="0" u="none" strike="noStrike" cap="none">
              <a:solidFill>
                <a:schemeClr val="dk1"/>
              </a:solidFill>
              <a:latin typeface="Calibri"/>
              <a:ea typeface="Calibri"/>
              <a:cs typeface="Calibri"/>
              <a:sym typeface="Calibri"/>
            </a:endParaRPr>
          </a:p>
          <a:p>
            <a:pPr marL="685800" marR="0" lvl="1" indent="-228600" algn="l" rtl="0">
              <a:lnSpc>
                <a:spcPct val="90000"/>
              </a:lnSpc>
              <a:spcBef>
                <a:spcPts val="500"/>
              </a:spcBef>
              <a:spcAft>
                <a:spcPts val="0"/>
              </a:spcAft>
              <a:buClr>
                <a:schemeClr val="dk1"/>
              </a:buClr>
              <a:buSzPts val="2400"/>
              <a:buFont typeface="Arial"/>
              <a:buChar char="•"/>
            </a:pPr>
            <a:r>
              <a:rPr lang="en-GB" sz="2400" b="0" i="0" u="none" strike="noStrike" cap="none">
                <a:solidFill>
                  <a:schemeClr val="dk1"/>
                </a:solidFill>
                <a:latin typeface="Calibri"/>
                <a:ea typeface="Calibri"/>
                <a:cs typeface="Calibri"/>
                <a:sym typeface="Calibri"/>
              </a:rPr>
              <a:t>more no than yes       (= quite negative or barely satisfied)</a:t>
            </a:r>
            <a:endParaRPr sz="2400" b="0" i="0" u="none" strike="noStrike" cap="none">
              <a:solidFill>
                <a:schemeClr val="dk1"/>
              </a:solidFill>
              <a:latin typeface="Calibri"/>
              <a:ea typeface="Calibri"/>
              <a:cs typeface="Calibri"/>
              <a:sym typeface="Calibri"/>
            </a:endParaRPr>
          </a:p>
          <a:p>
            <a:pPr marL="685800" marR="0" lvl="1" indent="-228600" algn="l" rtl="0">
              <a:lnSpc>
                <a:spcPct val="90000"/>
              </a:lnSpc>
              <a:spcBef>
                <a:spcPts val="500"/>
              </a:spcBef>
              <a:spcAft>
                <a:spcPts val="0"/>
              </a:spcAft>
              <a:buClr>
                <a:schemeClr val="dk1"/>
              </a:buClr>
              <a:buSzPts val="2400"/>
              <a:buFont typeface="Arial"/>
              <a:buChar char="•"/>
            </a:pPr>
            <a:r>
              <a:rPr lang="en-GB" sz="2400" b="0" i="0" u="none" strike="noStrike" cap="none">
                <a:solidFill>
                  <a:schemeClr val="dk1"/>
                </a:solidFill>
                <a:latin typeface="Calibri"/>
                <a:ea typeface="Calibri"/>
                <a:cs typeface="Calibri"/>
                <a:sym typeface="Calibri"/>
              </a:rPr>
              <a:t>more yes than no       (= quite positive or quite satisfied)</a:t>
            </a:r>
            <a:endParaRPr sz="2400" b="0" i="0" u="none" strike="noStrike" cap="none">
              <a:solidFill>
                <a:schemeClr val="dk1"/>
              </a:solidFill>
              <a:latin typeface="Calibri"/>
              <a:ea typeface="Calibri"/>
              <a:cs typeface="Calibri"/>
              <a:sym typeface="Calibri"/>
            </a:endParaRPr>
          </a:p>
          <a:p>
            <a:pPr marL="685800" marR="0" lvl="1" indent="-228600" algn="l" rtl="0">
              <a:lnSpc>
                <a:spcPct val="90000"/>
              </a:lnSpc>
              <a:spcBef>
                <a:spcPts val="500"/>
              </a:spcBef>
              <a:spcAft>
                <a:spcPts val="0"/>
              </a:spcAft>
              <a:buClr>
                <a:schemeClr val="dk1"/>
              </a:buClr>
              <a:buSzPts val="2400"/>
              <a:buFont typeface="Arial"/>
              <a:buChar char="•"/>
            </a:pPr>
            <a:r>
              <a:rPr lang="en-GB" sz="2400" b="0" i="0" u="none" strike="noStrike" cap="none">
                <a:solidFill>
                  <a:schemeClr val="dk1"/>
                </a:solidFill>
                <a:latin typeface="Calibri"/>
                <a:ea typeface="Calibri"/>
                <a:cs typeface="Calibri"/>
                <a:sym typeface="Calibri"/>
              </a:rPr>
              <a:t>definitely yes   (= very positive or completely satisfied)</a:t>
            </a:r>
            <a:endParaRPr sz="2400" b="0" i="0" u="none" strike="noStrike" cap="none">
              <a:solidFill>
                <a:schemeClr val="dk1"/>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14"/>
          <p:cNvSpPr txBox="1">
            <a:spLocks noGrp="1"/>
          </p:cNvSpPr>
          <p:nvPr>
            <p:ph type="title"/>
          </p:nvPr>
        </p:nvSpPr>
        <p:spPr>
          <a:xfrm>
            <a:off x="838200" y="365125"/>
            <a:ext cx="10515600" cy="1163331"/>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B2284B"/>
              </a:buClr>
              <a:buSzPts val="4000"/>
              <a:buFont typeface="Calibri"/>
              <a:buNone/>
            </a:pPr>
            <a:r>
              <a:rPr lang="en-GB" sz="4000" b="1">
                <a:solidFill>
                  <a:srgbClr val="B2284B"/>
                </a:solidFill>
              </a:rPr>
              <a:t>Uses of the questionnaires results </a:t>
            </a:r>
            <a:endParaRPr sz="4000" b="1">
              <a:solidFill>
                <a:srgbClr val="B2284B"/>
              </a:solidFill>
            </a:endParaRPr>
          </a:p>
        </p:txBody>
      </p:sp>
      <p:sp>
        <p:nvSpPr>
          <p:cNvPr id="167" name="Google Shape;167;p14"/>
          <p:cNvSpPr txBox="1">
            <a:spLocks noGrp="1"/>
          </p:cNvSpPr>
          <p:nvPr>
            <p:ph type="body" idx="1"/>
          </p:nvPr>
        </p:nvSpPr>
        <p:spPr>
          <a:xfrm>
            <a:off x="969705" y="1528456"/>
            <a:ext cx="10740513" cy="2394616"/>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r>
              <a:rPr lang="en-GB"/>
              <a:t>Statistical processing of the questionnaire by the Valmon group </a:t>
            </a:r>
            <a:endParaRPr/>
          </a:p>
          <a:p>
            <a:pPr marL="228600" lvl="0" indent="-228600" algn="l" rtl="0">
              <a:lnSpc>
                <a:spcPct val="90000"/>
              </a:lnSpc>
              <a:spcBef>
                <a:spcPts val="1000"/>
              </a:spcBef>
              <a:spcAft>
                <a:spcPts val="0"/>
              </a:spcAft>
              <a:buClr>
                <a:schemeClr val="dk1"/>
              </a:buClr>
              <a:buSzPts val="2800"/>
              <a:buChar char="•"/>
            </a:pPr>
            <a:r>
              <a:rPr lang="en-GB"/>
              <a:t>Publication of the results on the </a:t>
            </a:r>
            <a:r>
              <a:rPr lang="en-GB" u="sng">
                <a:solidFill>
                  <a:schemeClr val="hlink"/>
                </a:solidFill>
                <a:hlinkClick r:id="rId3"/>
              </a:rPr>
              <a:t>https://sisvaldidat.it/</a:t>
            </a:r>
            <a:r>
              <a:rPr lang="en-GB"/>
              <a:t> website</a:t>
            </a:r>
            <a:endParaRPr/>
          </a:p>
          <a:p>
            <a:pPr marL="228600" lvl="0" indent="-228600" algn="l" rtl="0">
              <a:lnSpc>
                <a:spcPct val="90000"/>
              </a:lnSpc>
              <a:spcBef>
                <a:spcPts val="1000"/>
              </a:spcBef>
              <a:spcAft>
                <a:spcPts val="0"/>
              </a:spcAft>
              <a:buClr>
                <a:schemeClr val="dk1"/>
              </a:buClr>
              <a:buSzPts val="2800"/>
              <a:buChar char="•"/>
            </a:pPr>
            <a:r>
              <a:rPr lang="en-GB"/>
              <a:t>The evaluation results are used by the Review Panel, the Teaching Board and the university’s governance boards in order to: </a:t>
            </a:r>
            <a:endParaRPr/>
          </a:p>
          <a:p>
            <a:pPr marL="228600" lvl="0" indent="-50800" algn="l" rtl="0">
              <a:lnSpc>
                <a:spcPct val="90000"/>
              </a:lnSpc>
              <a:spcBef>
                <a:spcPts val="1000"/>
              </a:spcBef>
              <a:spcAft>
                <a:spcPts val="0"/>
              </a:spcAft>
              <a:buClr>
                <a:schemeClr val="dk1"/>
              </a:buClr>
              <a:buSzPts val="2800"/>
              <a:buNone/>
            </a:pPr>
            <a:endParaRPr/>
          </a:p>
        </p:txBody>
      </p:sp>
      <p:sp>
        <p:nvSpPr>
          <p:cNvPr id="168" name="Google Shape;168;p14"/>
          <p:cNvSpPr txBox="1"/>
          <p:nvPr/>
        </p:nvSpPr>
        <p:spPr>
          <a:xfrm>
            <a:off x="1248695" y="3429000"/>
            <a:ext cx="9694609" cy="2057399"/>
          </a:xfrm>
          <a:prstGeom prst="rect">
            <a:avLst/>
          </a:prstGeom>
          <a:noFill/>
          <a:ln>
            <a:noFill/>
          </a:ln>
        </p:spPr>
        <p:txBody>
          <a:bodyPr spcFirstLastPara="1" wrap="square" lIns="91425" tIns="45700" rIns="91425" bIns="45700" anchor="t" anchorCtr="0">
            <a:normAutofit/>
          </a:bodyPr>
          <a:lstStyle/>
          <a:p>
            <a:pPr marL="0" marR="0" lvl="0" indent="0" algn="l" rtl="0">
              <a:lnSpc>
                <a:spcPct val="90000"/>
              </a:lnSpc>
              <a:spcBef>
                <a:spcPts val="0"/>
              </a:spcBef>
              <a:spcAft>
                <a:spcPts val="0"/>
              </a:spcAft>
              <a:buClr>
                <a:schemeClr val="dk1"/>
              </a:buClr>
              <a:buSzPts val="2800"/>
              <a:buFont typeface="Arial"/>
              <a:buNone/>
            </a:pPr>
            <a:r>
              <a:rPr lang="en-GB" sz="2800" b="0" i="0" u="none" strike="noStrike" cap="none">
                <a:solidFill>
                  <a:schemeClr val="dk1"/>
                </a:solidFill>
                <a:latin typeface="Calibri"/>
                <a:ea typeface="Calibri"/>
                <a:cs typeface="Calibri"/>
                <a:sym typeface="Calibri"/>
              </a:rPr>
              <a:t>- monitor teaching progress</a:t>
            </a:r>
            <a:endParaRPr sz="2800" b="0" i="0" u="none" strike="noStrike" cap="none">
              <a:solidFill>
                <a:schemeClr val="dk1"/>
              </a:solidFill>
              <a:latin typeface="Calibri"/>
              <a:ea typeface="Calibri"/>
              <a:cs typeface="Calibri"/>
              <a:sym typeface="Calibri"/>
            </a:endParaRPr>
          </a:p>
          <a:p>
            <a:pPr marL="0" marR="0" lvl="0" indent="0" algn="l" rtl="0">
              <a:lnSpc>
                <a:spcPct val="90000"/>
              </a:lnSpc>
              <a:spcBef>
                <a:spcPts val="1000"/>
              </a:spcBef>
              <a:spcAft>
                <a:spcPts val="0"/>
              </a:spcAft>
              <a:buClr>
                <a:schemeClr val="dk1"/>
              </a:buClr>
              <a:buSzPts val="2800"/>
              <a:buFont typeface="Arial"/>
              <a:buNone/>
            </a:pPr>
            <a:r>
              <a:rPr lang="en-GB" sz="2800" b="0" i="0" u="none" strike="noStrike" cap="none">
                <a:solidFill>
                  <a:schemeClr val="dk1"/>
                </a:solidFill>
                <a:latin typeface="Calibri"/>
                <a:ea typeface="Calibri"/>
                <a:cs typeface="Calibri"/>
                <a:sym typeface="Calibri"/>
              </a:rPr>
              <a:t>- identify problems</a:t>
            </a:r>
            <a:endParaRPr sz="2800" b="0" i="0" u="none" strike="noStrike" cap="none">
              <a:solidFill>
                <a:schemeClr val="dk1"/>
              </a:solidFill>
              <a:latin typeface="Calibri"/>
              <a:ea typeface="Calibri"/>
              <a:cs typeface="Calibri"/>
              <a:sym typeface="Calibri"/>
            </a:endParaRPr>
          </a:p>
          <a:p>
            <a:pPr marL="0" marR="0" lvl="0" indent="0" algn="l" rtl="0">
              <a:lnSpc>
                <a:spcPct val="90000"/>
              </a:lnSpc>
              <a:spcBef>
                <a:spcPts val="1000"/>
              </a:spcBef>
              <a:spcAft>
                <a:spcPts val="0"/>
              </a:spcAft>
              <a:buClr>
                <a:schemeClr val="dk1"/>
              </a:buClr>
              <a:buSzPts val="2800"/>
              <a:buFont typeface="Arial"/>
              <a:buNone/>
            </a:pPr>
            <a:r>
              <a:rPr lang="en-GB" sz="2800" b="0" i="0" u="none" strike="noStrike" cap="none">
                <a:solidFill>
                  <a:schemeClr val="dk1"/>
                </a:solidFill>
                <a:latin typeface="Calibri"/>
                <a:ea typeface="Calibri"/>
                <a:cs typeface="Calibri"/>
                <a:sym typeface="Calibri"/>
              </a:rPr>
              <a:t>- spot and put into place corrective measures </a:t>
            </a:r>
            <a:endParaRPr sz="2800" b="0" i="0" u="none" strike="noStrike" cap="none">
              <a:solidFill>
                <a:schemeClr val="dk1"/>
              </a:solidFill>
              <a:latin typeface="Calibri"/>
              <a:ea typeface="Calibri"/>
              <a:cs typeface="Calibri"/>
              <a:sym typeface="Calibri"/>
            </a:endParaRPr>
          </a:p>
          <a:p>
            <a:pPr marL="0" marR="0" lvl="0" indent="0" algn="l" rtl="0">
              <a:lnSpc>
                <a:spcPct val="90000"/>
              </a:lnSpc>
              <a:spcBef>
                <a:spcPts val="1000"/>
              </a:spcBef>
              <a:spcAft>
                <a:spcPts val="0"/>
              </a:spcAft>
              <a:buClr>
                <a:schemeClr val="dk1"/>
              </a:buClr>
              <a:buSzPts val="2800"/>
              <a:buFont typeface="Arial"/>
              <a:buNone/>
            </a:pPr>
            <a:r>
              <a:rPr lang="en-GB" sz="2800" b="0" i="0" u="none" strike="noStrike" cap="none">
                <a:solidFill>
                  <a:schemeClr val="dk1"/>
                </a:solidFill>
                <a:latin typeface="Calibri"/>
                <a:ea typeface="Calibri"/>
                <a:cs typeface="Calibri"/>
                <a:sym typeface="Calibri"/>
              </a:rPr>
              <a:t>- improve the services offered to students </a:t>
            </a:r>
            <a:endParaRPr sz="2800" b="0" i="0" u="none" strike="noStrike" cap="none">
              <a:solidFill>
                <a:schemeClr val="dk1"/>
              </a:solidFill>
              <a:latin typeface="Calibri"/>
              <a:ea typeface="Calibri"/>
              <a:cs typeface="Calibri"/>
              <a:sym typeface="Calibri"/>
            </a:endParaRPr>
          </a:p>
          <a:p>
            <a:pPr marL="228600" marR="0" lvl="0" indent="-50800" algn="l" rtl="0">
              <a:lnSpc>
                <a:spcPct val="90000"/>
              </a:lnSpc>
              <a:spcBef>
                <a:spcPts val="1000"/>
              </a:spcBef>
              <a:spcAft>
                <a:spcPts val="0"/>
              </a:spcAft>
              <a:buClr>
                <a:schemeClr val="dk1"/>
              </a:buClr>
              <a:buSzPts val="2800"/>
              <a:buFont typeface="Calibri"/>
              <a:buNone/>
            </a:pPr>
            <a:endParaRPr sz="2800" b="0" i="0" u="none" strike="noStrike" cap="none">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fontScale="90000"/>
          </a:bodyPr>
          <a:lstStyle/>
          <a:p>
            <a:pPr marL="0" lvl="0" indent="0" algn="ctr" rtl="0">
              <a:lnSpc>
                <a:spcPct val="90000"/>
              </a:lnSpc>
              <a:spcBef>
                <a:spcPts val="0"/>
              </a:spcBef>
              <a:spcAft>
                <a:spcPts val="0"/>
              </a:spcAft>
              <a:buClr>
                <a:srgbClr val="B2284B"/>
              </a:buClr>
              <a:buSzPct val="100000"/>
              <a:buFont typeface="Calibri"/>
              <a:buNone/>
            </a:pPr>
            <a:r>
              <a:rPr lang="en-GB" sz="6600" b="1">
                <a:solidFill>
                  <a:srgbClr val="B2284B"/>
                </a:solidFill>
              </a:rPr>
              <a:t>Degree course in Psychology, Neuroscience and Human Sciences</a:t>
            </a:r>
            <a:endParaRPr sz="6600" b="1">
              <a:solidFill>
                <a:srgbClr val="B2284B"/>
              </a:solidFill>
            </a:endParaRPr>
          </a:p>
          <a:p>
            <a:pPr marL="0" lvl="0" indent="0" algn="ctr" rtl="0">
              <a:lnSpc>
                <a:spcPct val="90000"/>
              </a:lnSpc>
              <a:spcBef>
                <a:spcPts val="0"/>
              </a:spcBef>
              <a:spcAft>
                <a:spcPts val="0"/>
              </a:spcAft>
              <a:buClr>
                <a:srgbClr val="B2284B"/>
              </a:buClr>
              <a:buSzPct val="165000"/>
              <a:buFont typeface="Calibri"/>
              <a:buNone/>
            </a:pPr>
            <a:r>
              <a:rPr lang="en-GB" sz="4000" b="1">
                <a:solidFill>
                  <a:srgbClr val="B2284B"/>
                </a:solidFill>
              </a:rPr>
              <a:t>Organisation </a:t>
            </a:r>
            <a:endParaRPr b="1">
              <a:solidFill>
                <a:srgbClr val="B2284B"/>
              </a:solidFill>
            </a:endParaRPr>
          </a:p>
        </p:txBody>
      </p:sp>
      <p:sp>
        <p:nvSpPr>
          <p:cNvPr id="89" name="Google Shape;89;p2"/>
          <p:cNvSpPr txBox="1">
            <a:spLocks noGrp="1"/>
          </p:cNvSpPr>
          <p:nvPr>
            <p:ph type="subTitle" idx="1"/>
          </p:nvPr>
        </p:nvSpPr>
        <p:spPr>
          <a:xfrm>
            <a:off x="1524000" y="4293704"/>
            <a:ext cx="9144000" cy="964096"/>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dk1"/>
              </a:buClr>
              <a:buSzPts val="2400"/>
              <a:buNone/>
            </a:pPr>
            <a:r>
              <a:rPr lang="en-GB"/>
              <a:t>Prof. </a:t>
            </a:r>
            <a:r>
              <a:rPr lang="en-GB">
                <a:solidFill>
                  <a:srgbClr val="FF0000"/>
                </a:solidFill>
              </a:rPr>
              <a:t>Serea Lecce</a:t>
            </a:r>
            <a:r>
              <a:rPr lang="en-GB"/>
              <a:t>, Head of the degree course in Psychology, Neuroscience and Human Sciences</a:t>
            </a:r>
            <a:endParaRPr/>
          </a:p>
          <a:p>
            <a:pPr marL="0" lvl="0" indent="0" algn="ctr" rtl="0">
              <a:lnSpc>
                <a:spcPct val="90000"/>
              </a:lnSpc>
              <a:spcBef>
                <a:spcPts val="0"/>
              </a:spcBef>
              <a:spcAft>
                <a:spcPts val="0"/>
              </a:spcAft>
              <a:buClr>
                <a:schemeClr val="dk1"/>
              </a:buClr>
              <a:buSzPts val="2400"/>
              <a:buNone/>
            </a:pPr>
            <a:endParaRPr>
              <a:solidFill>
                <a:srgbClr val="FF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B2284B"/>
              </a:buClr>
              <a:buSzPts val="4000"/>
              <a:buFont typeface="Calibri"/>
              <a:buNone/>
            </a:pPr>
            <a:r>
              <a:rPr lang="en-GB" sz="4000" b="1">
                <a:solidFill>
                  <a:srgbClr val="B2284B"/>
                </a:solidFill>
              </a:rPr>
              <a:t>The organisation that manages the degree course </a:t>
            </a:r>
            <a:endParaRPr sz="4000" b="1">
              <a:solidFill>
                <a:srgbClr val="B2284B"/>
              </a:solidFill>
            </a:endParaRPr>
          </a:p>
        </p:txBody>
      </p:sp>
      <p:sp>
        <p:nvSpPr>
          <p:cNvPr id="95" name="Google Shape;95;p3"/>
          <p:cNvSpPr txBox="1">
            <a:spLocks noGrp="1"/>
          </p:cNvSpPr>
          <p:nvPr>
            <p:ph type="body" idx="1"/>
          </p:nvPr>
        </p:nvSpPr>
        <p:spPr>
          <a:xfrm>
            <a:off x="838200" y="1531663"/>
            <a:ext cx="10515600" cy="4524580"/>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r>
              <a:rPr lang="en-GB"/>
              <a:t>The degree course in Psychology, Neuroscience and Human Sciences is managed by theTeaching Board, presided over by </a:t>
            </a:r>
            <a:r>
              <a:rPr lang="en-GB" sz="2400" b="1">
                <a:solidFill>
                  <a:srgbClr val="FF0000"/>
                </a:solidFill>
              </a:rPr>
              <a:t>prof. Serena Lecce</a:t>
            </a:r>
            <a:endParaRPr sz="2400" b="1">
              <a:solidFill>
                <a:srgbClr val="FF0000"/>
              </a:solidFill>
            </a:endParaRPr>
          </a:p>
          <a:p>
            <a:pPr marL="228600" lvl="0" indent="-228600" algn="l" rtl="0">
              <a:lnSpc>
                <a:spcPct val="90000"/>
              </a:lnSpc>
              <a:spcBef>
                <a:spcPts val="1000"/>
              </a:spcBef>
              <a:spcAft>
                <a:spcPts val="0"/>
              </a:spcAft>
              <a:buClr>
                <a:schemeClr val="dk1"/>
              </a:buClr>
              <a:buSzPts val="2800"/>
              <a:buChar char="•"/>
            </a:pPr>
            <a:r>
              <a:rPr lang="en-GB"/>
              <a:t>Each year, the Teaching Board prepares the Study Programmes and Regulations, assigns teaching staff to courses, examines documentation presented by students (recognising qualifications, individual study programmes, etc) and discusses the problems related to the degree courses. </a:t>
            </a:r>
            <a:endParaRPr/>
          </a:p>
          <a:p>
            <a:pPr marL="228600" lvl="0" indent="-228600" algn="l" rtl="0">
              <a:lnSpc>
                <a:spcPct val="90000"/>
              </a:lnSpc>
              <a:spcBef>
                <a:spcPts val="1000"/>
              </a:spcBef>
              <a:spcAft>
                <a:spcPts val="0"/>
              </a:spcAft>
              <a:buClr>
                <a:schemeClr val="dk1"/>
              </a:buClr>
              <a:buSzPts val="2800"/>
              <a:buChar char="•"/>
            </a:pPr>
            <a:r>
              <a:rPr lang="en-GB"/>
              <a:t>The operational management of each course is delegated to the Course Manager</a:t>
            </a:r>
            <a:endParaRPr/>
          </a:p>
          <a:p>
            <a:pPr marL="228600" lvl="0" indent="-228600" algn="l" rtl="0">
              <a:lnSpc>
                <a:spcPct val="90000"/>
              </a:lnSpc>
              <a:spcBef>
                <a:spcPts val="1000"/>
              </a:spcBef>
              <a:spcAft>
                <a:spcPts val="0"/>
              </a:spcAft>
              <a:buClr>
                <a:schemeClr val="dk1"/>
              </a:buClr>
              <a:buSzPts val="2800"/>
              <a:buChar char="•"/>
            </a:pPr>
            <a:r>
              <a:rPr lang="en-GB"/>
              <a:t>A student representative sits on the Teaching Board. </a:t>
            </a:r>
            <a:endParaRPr/>
          </a:p>
          <a:p>
            <a:pPr marL="228600" lvl="0" indent="-50800" algn="l" rtl="0">
              <a:lnSpc>
                <a:spcPct val="90000"/>
              </a:lnSpc>
              <a:spcBef>
                <a:spcPts val="1000"/>
              </a:spcBef>
              <a:spcAft>
                <a:spcPts val="0"/>
              </a:spcAft>
              <a:buClr>
                <a:schemeClr val="dk1"/>
              </a:buClr>
              <a:buSzPts val="2800"/>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B2284B"/>
              </a:buClr>
              <a:buSzPts val="4000"/>
              <a:buFont typeface="Calibri"/>
              <a:buNone/>
            </a:pPr>
            <a:r>
              <a:rPr lang="en-GB" sz="4000" b="1">
                <a:solidFill>
                  <a:srgbClr val="B2284B"/>
                </a:solidFill>
              </a:rPr>
              <a:t>Degree course contacts </a:t>
            </a:r>
            <a:endParaRPr sz="4000" b="1">
              <a:solidFill>
                <a:srgbClr val="B2284B"/>
              </a:solidFill>
            </a:endParaRPr>
          </a:p>
        </p:txBody>
      </p:sp>
      <p:sp>
        <p:nvSpPr>
          <p:cNvPr id="101" name="Google Shape;101;p4"/>
          <p:cNvSpPr txBox="1">
            <a:spLocks noGrp="1"/>
          </p:cNvSpPr>
          <p:nvPr>
            <p:ph type="body" idx="1"/>
          </p:nvPr>
        </p:nvSpPr>
        <p:spPr>
          <a:xfrm>
            <a:off x="838200" y="1531663"/>
            <a:ext cx="10515600" cy="4524580"/>
          </a:xfrm>
          <a:prstGeom prst="rect">
            <a:avLst/>
          </a:prstGeom>
          <a:noFill/>
          <a:ln>
            <a:noFill/>
          </a:ln>
        </p:spPr>
        <p:txBody>
          <a:bodyPr spcFirstLastPara="1" wrap="square" lIns="91425" tIns="45700" rIns="91425" bIns="45700" anchor="t" anchorCtr="0">
            <a:normAutofit lnSpcReduction="10000"/>
          </a:bodyPr>
          <a:lstStyle/>
          <a:p>
            <a:pPr marL="228600" lvl="0" indent="-228600" algn="l" rtl="0">
              <a:lnSpc>
                <a:spcPct val="90000"/>
              </a:lnSpc>
              <a:spcBef>
                <a:spcPts val="0"/>
              </a:spcBef>
              <a:spcAft>
                <a:spcPts val="0"/>
              </a:spcAft>
              <a:buClr>
                <a:schemeClr val="dk1"/>
              </a:buClr>
              <a:buSzPts val="2800"/>
              <a:buChar char="•"/>
            </a:pPr>
            <a:r>
              <a:rPr lang="en-GB" dirty="0"/>
              <a:t>Degree course contacts </a:t>
            </a:r>
            <a:endParaRPr dirty="0"/>
          </a:p>
          <a:p>
            <a:pPr marL="0" lvl="0" indent="0" algn="l" rtl="0">
              <a:lnSpc>
                <a:spcPct val="90000"/>
              </a:lnSpc>
              <a:spcBef>
                <a:spcPts val="1000"/>
              </a:spcBef>
              <a:spcAft>
                <a:spcPts val="0"/>
              </a:spcAft>
              <a:buClr>
                <a:schemeClr val="dk1"/>
              </a:buClr>
              <a:buSzPts val="2800"/>
              <a:buNone/>
            </a:pPr>
            <a:r>
              <a:rPr lang="en-GB" dirty="0"/>
              <a:t>         </a:t>
            </a:r>
            <a:r>
              <a:rPr lang="en-GB" b="1" dirty="0" err="1">
                <a:solidFill>
                  <a:srgbClr val="FF0000"/>
                </a:solidFill>
              </a:rPr>
              <a:t>prof.ssa</a:t>
            </a:r>
            <a:r>
              <a:rPr lang="en-GB" b="1" dirty="0">
                <a:solidFill>
                  <a:srgbClr val="FF0000"/>
                </a:solidFill>
              </a:rPr>
              <a:t> Serena Lecce</a:t>
            </a:r>
            <a:endParaRPr b="1" dirty="0">
              <a:solidFill>
                <a:srgbClr val="FF0000"/>
              </a:solidFill>
            </a:endParaRPr>
          </a:p>
          <a:p>
            <a:pPr marL="228600" lvl="0" indent="-228600" algn="l" rtl="0">
              <a:lnSpc>
                <a:spcPct val="90000"/>
              </a:lnSpc>
              <a:spcBef>
                <a:spcPts val="1000"/>
              </a:spcBef>
              <a:spcAft>
                <a:spcPts val="0"/>
              </a:spcAft>
              <a:buClr>
                <a:schemeClr val="dk1"/>
              </a:buClr>
              <a:buSzPts val="2800"/>
              <a:buChar char="•"/>
            </a:pPr>
            <a:r>
              <a:rPr lang="en-GB" dirty="0"/>
              <a:t>(eventual) Contact for student documentation </a:t>
            </a:r>
            <a:endParaRPr dirty="0"/>
          </a:p>
          <a:p>
            <a:pPr marL="0" lvl="0" indent="0" algn="l" rtl="0">
              <a:lnSpc>
                <a:spcPct val="90000"/>
              </a:lnSpc>
              <a:spcBef>
                <a:spcPts val="1000"/>
              </a:spcBef>
              <a:spcAft>
                <a:spcPts val="0"/>
              </a:spcAft>
              <a:buClr>
                <a:schemeClr val="dk1"/>
              </a:buClr>
              <a:buSzPts val="2800"/>
              <a:buNone/>
            </a:pPr>
            <a:r>
              <a:rPr lang="en-GB" dirty="0"/>
              <a:t>        </a:t>
            </a:r>
            <a:r>
              <a:rPr lang="en-GB" b="1" dirty="0">
                <a:solidFill>
                  <a:srgbClr val="FF0000"/>
                </a:solidFill>
              </a:rPr>
              <a:t>prof. Tomaso Vecchi</a:t>
            </a:r>
            <a:endParaRPr dirty="0"/>
          </a:p>
          <a:p>
            <a:pPr marL="228600" lvl="0" indent="-228600" algn="l" rtl="0">
              <a:lnSpc>
                <a:spcPct val="90000"/>
              </a:lnSpc>
              <a:spcBef>
                <a:spcPts val="1000"/>
              </a:spcBef>
              <a:spcAft>
                <a:spcPts val="0"/>
              </a:spcAft>
              <a:buClr>
                <a:schemeClr val="dk1"/>
              </a:buClr>
              <a:buSzPts val="2800"/>
              <a:buChar char="•"/>
            </a:pPr>
            <a:r>
              <a:rPr lang="en-GB" dirty="0"/>
              <a:t>Teaching Board student representative:</a:t>
            </a:r>
          </a:p>
          <a:p>
            <a:pPr marL="457200" lvl="1" indent="0">
              <a:buSzPts val="2800"/>
              <a:buNone/>
            </a:pPr>
            <a:r>
              <a:rPr lang="en-US" dirty="0"/>
              <a:t>The degree program in Psychology and Neuroscience and Human Sciences currently does not have a student representative on the Teaching Council. Elections for the next two-year term are scheduled for spring 2026. Information on how to submit a candidacy and how to elect student representatives will be available shortly at this </a:t>
            </a:r>
            <a:r>
              <a:rPr lang="en-US" dirty="0">
                <a:hlinkClick r:id="rId3"/>
              </a:rPr>
              <a:t>link</a:t>
            </a:r>
            <a:r>
              <a:rPr lang="en-US" dirty="0"/>
              <a:t>.</a:t>
            </a:r>
            <a:endParaRPr dirty="0"/>
          </a:p>
          <a:p>
            <a:pPr marL="0" lvl="0" indent="0" algn="l" rtl="0">
              <a:lnSpc>
                <a:spcPct val="100000"/>
              </a:lnSpc>
              <a:spcBef>
                <a:spcPts val="1000"/>
              </a:spcBef>
              <a:spcAft>
                <a:spcPts val="0"/>
              </a:spcAft>
              <a:buClr>
                <a:schemeClr val="dk1"/>
              </a:buClr>
              <a:buSzPts val="2800"/>
              <a:buNone/>
            </a:pPr>
            <a:r>
              <a:rPr lang="en-GB" dirty="0"/>
              <a:t> </a:t>
            </a:r>
            <a:endParaRPr b="1" dirty="0">
              <a:solidFill>
                <a:srgbClr val="FF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05"/>
        <p:cNvGrpSpPr/>
        <p:nvPr/>
      </p:nvGrpSpPr>
      <p:grpSpPr>
        <a:xfrm>
          <a:off x="0" y="0"/>
          <a:ext cx="0" cy="0"/>
          <a:chOff x="0" y="0"/>
          <a:chExt cx="0" cy="0"/>
        </a:xfrm>
      </p:grpSpPr>
      <p:sp>
        <p:nvSpPr>
          <p:cNvPr id="106" name="Google Shape;106;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C00000"/>
              </a:buClr>
              <a:buSzPts val="4000"/>
              <a:buFont typeface="Calibri"/>
              <a:buNone/>
            </a:pPr>
            <a:r>
              <a:rPr lang="en-GB" sz="4000" b="1">
                <a:solidFill>
                  <a:srgbClr val="C00000"/>
                </a:solidFill>
              </a:rPr>
              <a:t>Why your help is necessary </a:t>
            </a:r>
            <a:endParaRPr sz="4000" b="1">
              <a:solidFill>
                <a:srgbClr val="C00000"/>
              </a:solidFill>
            </a:endParaRPr>
          </a:p>
        </p:txBody>
      </p:sp>
      <p:sp>
        <p:nvSpPr>
          <p:cNvPr id="107" name="Google Shape;107;p5"/>
          <p:cNvSpPr txBox="1">
            <a:spLocks noGrp="1"/>
          </p:cNvSpPr>
          <p:nvPr>
            <p:ph type="body" idx="1"/>
          </p:nvPr>
        </p:nvSpPr>
        <p:spPr>
          <a:xfrm>
            <a:off x="838200" y="1531662"/>
            <a:ext cx="10515600" cy="4484825"/>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r>
              <a:rPr lang="en-GB"/>
              <a:t>Our main aim, as university teaching staff, is to offer efficient teaching programmes that will be useful for your education and future career</a:t>
            </a:r>
            <a:endParaRPr/>
          </a:p>
          <a:p>
            <a:pPr marL="228600" lvl="0" indent="-228600" algn="l" rtl="0">
              <a:lnSpc>
                <a:spcPct val="90000"/>
              </a:lnSpc>
              <a:spcBef>
                <a:spcPts val="1000"/>
              </a:spcBef>
              <a:spcAft>
                <a:spcPts val="0"/>
              </a:spcAft>
              <a:buClr>
                <a:schemeClr val="dk1"/>
              </a:buClr>
              <a:buSzPts val="2800"/>
              <a:buChar char="•"/>
            </a:pPr>
            <a:r>
              <a:rPr lang="en-GB"/>
              <a:t>However, to do this, we need your help: only you can highlight any problems and provide feedback </a:t>
            </a:r>
            <a:endParaRPr/>
          </a:p>
          <a:p>
            <a:pPr marL="228600" lvl="0" indent="-228600" algn="l" rtl="0">
              <a:lnSpc>
                <a:spcPct val="90000"/>
              </a:lnSpc>
              <a:spcBef>
                <a:spcPts val="1000"/>
              </a:spcBef>
              <a:spcAft>
                <a:spcPts val="0"/>
              </a:spcAft>
              <a:buClr>
                <a:schemeClr val="dk1"/>
              </a:buClr>
              <a:buSzPts val="2800"/>
              <a:buChar char="•"/>
            </a:pPr>
            <a:r>
              <a:rPr lang="en-GB"/>
              <a:t>This feedback may be related to the rooms, lecture halls or equipment and also the organisation of your degree course, specific problems regarding teaching or the efficiency of teaching activities</a:t>
            </a:r>
            <a:endParaRPr/>
          </a:p>
          <a:p>
            <a:pPr marL="228600" lvl="0" indent="-228600" algn="l" rtl="0">
              <a:lnSpc>
                <a:spcPct val="90000"/>
              </a:lnSpc>
              <a:spcBef>
                <a:spcPts val="1000"/>
              </a:spcBef>
              <a:spcAft>
                <a:spcPts val="0"/>
              </a:spcAft>
              <a:buClr>
                <a:schemeClr val="dk1"/>
              </a:buClr>
              <a:buSzPts val="2800"/>
              <a:buChar char="•"/>
            </a:pPr>
            <a:r>
              <a:rPr lang="en-GB"/>
              <a:t>There is a variety of ways for problems to be flagged and resolved</a:t>
            </a:r>
            <a:endParaRPr/>
          </a:p>
          <a:p>
            <a:pPr marL="0" lvl="0" indent="0" algn="l" rtl="0">
              <a:lnSpc>
                <a:spcPct val="90000"/>
              </a:lnSpc>
              <a:spcBef>
                <a:spcPts val="1000"/>
              </a:spcBef>
              <a:spcAft>
                <a:spcPts val="0"/>
              </a:spcAft>
              <a:buClr>
                <a:schemeClr val="dk1"/>
              </a:buClr>
              <a:buSzPts val="2800"/>
              <a:buNone/>
            </a:pPr>
            <a:endParaRPr/>
          </a:p>
          <a:p>
            <a:pPr marL="228600" lvl="0" indent="-50800" algn="l" rtl="0">
              <a:lnSpc>
                <a:spcPct val="90000"/>
              </a:lnSpc>
              <a:spcBef>
                <a:spcPts val="1000"/>
              </a:spcBef>
              <a:spcAft>
                <a:spcPts val="0"/>
              </a:spcAft>
              <a:buClr>
                <a:schemeClr val="dk1"/>
              </a:buClr>
              <a:buSzPts val="2800"/>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B2284B"/>
              </a:buClr>
              <a:buSzPts val="4000"/>
              <a:buFont typeface="Calibri"/>
              <a:buNone/>
            </a:pPr>
            <a:r>
              <a:rPr lang="en-GB" sz="4000" b="1">
                <a:solidFill>
                  <a:srgbClr val="B2284B"/>
                </a:solidFill>
              </a:rPr>
              <a:t>1) Students on the Review Panel </a:t>
            </a:r>
            <a:endParaRPr sz="4000" b="1">
              <a:solidFill>
                <a:srgbClr val="B2284B"/>
              </a:solidFill>
            </a:endParaRPr>
          </a:p>
        </p:txBody>
      </p:sp>
      <p:sp>
        <p:nvSpPr>
          <p:cNvPr id="113" name="Google Shape;113;p6"/>
          <p:cNvSpPr txBox="1">
            <a:spLocks noGrp="1"/>
          </p:cNvSpPr>
          <p:nvPr>
            <p:ph type="body" idx="1"/>
          </p:nvPr>
        </p:nvSpPr>
        <p:spPr>
          <a:xfrm>
            <a:off x="838200" y="1531663"/>
            <a:ext cx="10515600" cy="4524580"/>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r>
              <a:rPr lang="en-GB"/>
              <a:t>Each course has its own Review Panel, set up to verify and discuss the progress of the course, examine teaching questionnaires and evaluation forms, university career development, etc. </a:t>
            </a:r>
            <a:endParaRPr/>
          </a:p>
          <a:p>
            <a:pPr marL="228600" lvl="0" indent="-228600" algn="l" rtl="0">
              <a:lnSpc>
                <a:spcPct val="90000"/>
              </a:lnSpc>
              <a:spcBef>
                <a:spcPts val="1000"/>
              </a:spcBef>
              <a:spcAft>
                <a:spcPts val="0"/>
              </a:spcAft>
              <a:buClr>
                <a:schemeClr val="dk1"/>
              </a:buClr>
              <a:buSzPts val="2800"/>
              <a:buChar char="•"/>
            </a:pPr>
            <a:r>
              <a:rPr lang="en-GB"/>
              <a:t>As well as student representatives on the Teaching Board, the students on the Review Panel may be contacted. They are: </a:t>
            </a:r>
            <a:endParaRPr/>
          </a:p>
          <a:p>
            <a:pPr marL="0" lvl="0" indent="0" algn="l" rtl="0">
              <a:lnSpc>
                <a:spcPct val="90000"/>
              </a:lnSpc>
              <a:spcBef>
                <a:spcPts val="1000"/>
              </a:spcBef>
              <a:spcAft>
                <a:spcPts val="0"/>
              </a:spcAft>
              <a:buClr>
                <a:srgbClr val="FF0000"/>
              </a:buClr>
              <a:buSzPts val="2800"/>
              <a:buNone/>
            </a:pPr>
            <a:r>
              <a:rPr lang="en-GB" b="1">
                <a:solidFill>
                  <a:srgbClr val="FF0000"/>
                </a:solidFill>
              </a:rPr>
              <a:t>   Abramo Matteoli </a:t>
            </a:r>
            <a:endParaRPr b="1">
              <a:solidFill>
                <a:srgbClr val="FF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B2284B"/>
              </a:buClr>
              <a:buSzPts val="4000"/>
              <a:buFont typeface="Calibri"/>
              <a:buNone/>
            </a:pPr>
            <a:r>
              <a:rPr lang="en-GB" sz="4000" b="1">
                <a:solidFill>
                  <a:srgbClr val="B2284B"/>
                </a:solidFill>
              </a:rPr>
              <a:t>2) Joint Committee </a:t>
            </a:r>
            <a:endParaRPr sz="4000" b="1">
              <a:solidFill>
                <a:srgbClr val="B2284B"/>
              </a:solidFill>
            </a:endParaRPr>
          </a:p>
        </p:txBody>
      </p:sp>
      <p:sp>
        <p:nvSpPr>
          <p:cNvPr id="119" name="Google Shape;119;p7"/>
          <p:cNvSpPr txBox="1">
            <a:spLocks noGrp="1"/>
          </p:cNvSpPr>
          <p:nvPr>
            <p:ph type="body" idx="1"/>
          </p:nvPr>
        </p:nvSpPr>
        <p:spPr>
          <a:xfrm>
            <a:off x="838200" y="1531663"/>
            <a:ext cx="10515600" cy="4524580"/>
          </a:xfrm>
          <a:prstGeom prst="rect">
            <a:avLst/>
          </a:prstGeom>
          <a:noFill/>
          <a:ln>
            <a:noFill/>
          </a:ln>
        </p:spPr>
        <p:txBody>
          <a:bodyPr spcFirstLastPara="1" wrap="square" lIns="91425" tIns="45700" rIns="91425" bIns="45700" anchor="t" anchorCtr="0">
            <a:normAutofit fontScale="92500"/>
          </a:bodyPr>
          <a:lstStyle/>
          <a:p>
            <a:pPr marL="228600" lvl="0" indent="-228600" algn="l" rtl="0">
              <a:lnSpc>
                <a:spcPct val="90000"/>
              </a:lnSpc>
              <a:spcBef>
                <a:spcPts val="0"/>
              </a:spcBef>
              <a:spcAft>
                <a:spcPts val="0"/>
              </a:spcAft>
              <a:buClr>
                <a:schemeClr val="dk1"/>
              </a:buClr>
              <a:buSzPts val="2800"/>
              <a:buChar char="•"/>
            </a:pPr>
            <a:r>
              <a:rPr lang="en-GB"/>
              <a:t>On a </a:t>
            </a:r>
            <a:r>
              <a:rPr lang="en-GB">
                <a:solidFill>
                  <a:srgbClr val="FF0000"/>
                </a:solidFill>
              </a:rPr>
              <a:t>Department level at the Department of Brain and Behavioral Sciences</a:t>
            </a:r>
            <a:r>
              <a:rPr lang="en-GB"/>
              <a:t>, a teaching staff-student Joint Committee works to resolve course problems and tackle any criticisms raised</a:t>
            </a:r>
            <a:endParaRPr/>
          </a:p>
          <a:p>
            <a:pPr marL="228600" lvl="0" indent="-228600" algn="l" rtl="0">
              <a:lnSpc>
                <a:spcPct val="90000"/>
              </a:lnSpc>
              <a:spcBef>
                <a:spcPts val="1000"/>
              </a:spcBef>
              <a:spcAft>
                <a:spcPts val="0"/>
              </a:spcAft>
              <a:buClr>
                <a:schemeClr val="dk1"/>
              </a:buClr>
              <a:buSzPts val="2800"/>
              <a:buChar char="•"/>
            </a:pPr>
            <a:r>
              <a:rPr lang="en-GB"/>
              <a:t>President of the Joint Committee:</a:t>
            </a:r>
            <a:endParaRPr/>
          </a:p>
          <a:p>
            <a:pPr marL="0" lvl="0" indent="0" algn="l" rtl="0">
              <a:lnSpc>
                <a:spcPct val="90000"/>
              </a:lnSpc>
              <a:spcBef>
                <a:spcPts val="1000"/>
              </a:spcBef>
              <a:spcAft>
                <a:spcPts val="0"/>
              </a:spcAft>
              <a:buClr>
                <a:schemeClr val="dk1"/>
              </a:buClr>
              <a:buSzPts val="2800"/>
              <a:buNone/>
            </a:pPr>
            <a:r>
              <a:rPr lang="en-GB"/>
              <a:t>       </a:t>
            </a:r>
            <a:r>
              <a:rPr lang="en-GB" b="1">
                <a:solidFill>
                  <a:srgbClr val="FF0000"/>
                </a:solidFill>
              </a:rPr>
              <a:t>prof. Ilaria Setti </a:t>
            </a:r>
            <a:endParaRPr b="1">
              <a:solidFill>
                <a:srgbClr val="FF0000"/>
              </a:solidFill>
            </a:endParaRPr>
          </a:p>
          <a:p>
            <a:pPr marL="228600" lvl="0" indent="-228600" algn="l" rtl="0">
              <a:lnSpc>
                <a:spcPct val="90000"/>
              </a:lnSpc>
              <a:spcBef>
                <a:spcPts val="1000"/>
              </a:spcBef>
              <a:spcAft>
                <a:spcPts val="0"/>
              </a:spcAft>
              <a:buClr>
                <a:schemeClr val="dk1"/>
              </a:buClr>
              <a:buSzPts val="2800"/>
              <a:buChar char="•"/>
            </a:pPr>
            <a:r>
              <a:rPr lang="en-GB"/>
              <a:t>Student representative on the Joint Committee:</a:t>
            </a:r>
            <a:endParaRPr/>
          </a:p>
          <a:p>
            <a:pPr marL="450000" lvl="0" indent="0" algn="l" rtl="0">
              <a:lnSpc>
                <a:spcPct val="90000"/>
              </a:lnSpc>
              <a:spcBef>
                <a:spcPts val="1000"/>
              </a:spcBef>
              <a:spcAft>
                <a:spcPts val="0"/>
              </a:spcAft>
              <a:buClr>
                <a:schemeClr val="dk1"/>
              </a:buClr>
              <a:buSzPts val="2800"/>
              <a:buNone/>
            </a:pPr>
            <a:r>
              <a:rPr lang="en-GB" b="1">
                <a:solidFill>
                  <a:srgbClr val="FF0000"/>
                </a:solidFill>
              </a:rPr>
              <a:t>Elena Manzoni,  Degree course in Scienze e Tecniche Psicologiche   </a:t>
            </a:r>
            <a:endParaRPr/>
          </a:p>
          <a:p>
            <a:pPr marL="450000" lvl="0" indent="0" algn="l" rtl="0">
              <a:lnSpc>
                <a:spcPct val="90000"/>
              </a:lnSpc>
              <a:spcBef>
                <a:spcPts val="1000"/>
              </a:spcBef>
              <a:spcAft>
                <a:spcPts val="0"/>
              </a:spcAft>
              <a:buClr>
                <a:srgbClr val="FF0000"/>
              </a:buClr>
              <a:buSzPts val="2800"/>
              <a:buNone/>
            </a:pPr>
            <a:r>
              <a:rPr lang="en-GB" b="1">
                <a:solidFill>
                  <a:srgbClr val="FF0000"/>
                </a:solidFill>
              </a:rPr>
              <a:t>Valerio Tribuzi, Degree course in Psicologia</a:t>
            </a:r>
            <a:endParaRPr/>
          </a:p>
          <a:p>
            <a:pPr marL="450000" lvl="0" indent="0" algn="l" rtl="0">
              <a:lnSpc>
                <a:spcPct val="90000"/>
              </a:lnSpc>
              <a:spcBef>
                <a:spcPts val="1000"/>
              </a:spcBef>
              <a:spcAft>
                <a:spcPts val="0"/>
              </a:spcAft>
              <a:buClr>
                <a:srgbClr val="FF0000"/>
              </a:buClr>
              <a:buSzPts val="2800"/>
              <a:buNone/>
            </a:pPr>
            <a:r>
              <a:rPr lang="en-GB" b="1">
                <a:solidFill>
                  <a:srgbClr val="FF0000"/>
                </a:solidFill>
              </a:rPr>
              <a:t>Alessia Gasperini, Degree course in Psicologia</a:t>
            </a:r>
            <a:endParaRPr b="1">
              <a:solidFill>
                <a:srgbClr val="FF0000"/>
              </a:solidFill>
            </a:endParaRPr>
          </a:p>
          <a:p>
            <a:pPr marL="400050" lvl="0" indent="0" algn="l" rtl="0">
              <a:spcBef>
                <a:spcPts val="1000"/>
              </a:spcBef>
              <a:spcAft>
                <a:spcPts val="0"/>
              </a:spcAft>
              <a:buClr>
                <a:schemeClr val="dk1"/>
              </a:buClr>
              <a:buSzPts val="2800"/>
              <a:buFont typeface="Arial"/>
              <a:buNone/>
            </a:pPr>
            <a:r>
              <a:rPr lang="en-GB" b="1">
                <a:solidFill>
                  <a:srgbClr val="FF0000"/>
                </a:solidFill>
              </a:rPr>
              <a:t>Laura Bonafini, Degree course in Psychology, Neuroscience and Human Sciences</a:t>
            </a:r>
            <a:endParaRPr b="1">
              <a:solidFill>
                <a:srgbClr val="FF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B2284B"/>
              </a:buClr>
              <a:buSzPts val="4000"/>
              <a:buFont typeface="Calibri"/>
              <a:buNone/>
            </a:pPr>
            <a:r>
              <a:rPr lang="en-GB" sz="4000" b="1">
                <a:solidFill>
                  <a:srgbClr val="B2284B"/>
                </a:solidFill>
              </a:rPr>
              <a:t>3) Teaching evaluation questionnaire </a:t>
            </a:r>
            <a:endParaRPr sz="4000" b="1">
              <a:solidFill>
                <a:srgbClr val="B2284B"/>
              </a:solidFill>
            </a:endParaRPr>
          </a:p>
        </p:txBody>
      </p:sp>
      <p:sp>
        <p:nvSpPr>
          <p:cNvPr id="125" name="Google Shape;125;p8"/>
          <p:cNvSpPr txBox="1">
            <a:spLocks noGrp="1"/>
          </p:cNvSpPr>
          <p:nvPr>
            <p:ph type="body" idx="1"/>
          </p:nvPr>
        </p:nvSpPr>
        <p:spPr>
          <a:xfrm>
            <a:off x="838199" y="1531662"/>
            <a:ext cx="11353801" cy="4484825"/>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r>
              <a:rPr lang="en-GB"/>
              <a:t>Reveals student opinion and is designed to be completed by </a:t>
            </a:r>
            <a:r>
              <a:rPr lang="en-GB" b="1"/>
              <a:t>students from all degree and Masters degree courses </a:t>
            </a:r>
            <a:endParaRPr b="1"/>
          </a:p>
          <a:p>
            <a:pPr marL="228600" lvl="0" indent="-228600" algn="l" rtl="0">
              <a:lnSpc>
                <a:spcPct val="90000"/>
              </a:lnSpc>
              <a:spcBef>
                <a:spcPts val="1000"/>
              </a:spcBef>
              <a:spcAft>
                <a:spcPts val="0"/>
              </a:spcAft>
              <a:buClr>
                <a:schemeClr val="dk1"/>
              </a:buClr>
              <a:buSzPts val="2800"/>
              <a:buChar char="•"/>
            </a:pPr>
            <a:r>
              <a:rPr lang="en-GB"/>
              <a:t>Online compilation of the questionnaire for each course or module in the student’s study programme and for each member of the teaching staff </a:t>
            </a:r>
            <a:endParaRPr/>
          </a:p>
          <a:p>
            <a:pPr marL="228600" lvl="0" indent="-228600" algn="l" rtl="0">
              <a:lnSpc>
                <a:spcPct val="90000"/>
              </a:lnSpc>
              <a:spcBef>
                <a:spcPts val="1000"/>
              </a:spcBef>
              <a:spcAft>
                <a:spcPts val="0"/>
              </a:spcAft>
              <a:buClr>
                <a:schemeClr val="dk1"/>
              </a:buClr>
              <a:buSzPts val="2800"/>
              <a:buChar char="•"/>
            </a:pPr>
            <a:r>
              <a:rPr lang="en-GB" b="1"/>
              <a:t>Different questions for “attending” and “non-attending” students  </a:t>
            </a:r>
            <a:endParaRPr b="1"/>
          </a:p>
          <a:p>
            <a:pPr marL="0" lvl="0" indent="0" algn="l" rtl="0">
              <a:lnSpc>
                <a:spcPct val="90000"/>
              </a:lnSpc>
              <a:spcBef>
                <a:spcPts val="1000"/>
              </a:spcBef>
              <a:spcAft>
                <a:spcPts val="0"/>
              </a:spcAft>
              <a:buClr>
                <a:schemeClr val="dk1"/>
              </a:buClr>
              <a:buSzPts val="2800"/>
              <a:buNone/>
            </a:pPr>
            <a:r>
              <a:rPr lang="en-GB"/>
              <a:t>    - “non-attending”: a question on the reasons for non-attendance </a:t>
            </a:r>
            <a:endParaRPr/>
          </a:p>
          <a:p>
            <a:pPr marL="0" lvl="0" indent="0" algn="l" rtl="0">
              <a:lnSpc>
                <a:spcPct val="90000"/>
              </a:lnSpc>
              <a:spcBef>
                <a:spcPts val="1000"/>
              </a:spcBef>
              <a:spcAft>
                <a:spcPts val="0"/>
              </a:spcAft>
              <a:buClr>
                <a:schemeClr val="dk1"/>
              </a:buClr>
              <a:buSzPts val="2800"/>
              <a:buNone/>
            </a:pPr>
            <a:r>
              <a:rPr lang="en-GB"/>
              <a:t>   - “attending”: questions on workload, prior knowledge, teaching, supplementary teaching, overall satisfaction levels </a:t>
            </a:r>
            <a:endParaRPr/>
          </a:p>
          <a:p>
            <a:pPr marL="228600" lvl="0" indent="-50800" algn="l" rtl="0">
              <a:lnSpc>
                <a:spcPct val="90000"/>
              </a:lnSpc>
              <a:spcBef>
                <a:spcPts val="1000"/>
              </a:spcBef>
              <a:spcAft>
                <a:spcPts val="0"/>
              </a:spcAft>
              <a:buClr>
                <a:schemeClr val="dk1"/>
              </a:buClr>
              <a:buSzPts val="2800"/>
              <a:buNone/>
            </a:pP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B2284B"/>
              </a:buClr>
              <a:buSzPts val="4000"/>
              <a:buFont typeface="Calibri"/>
              <a:buNone/>
            </a:pPr>
            <a:r>
              <a:rPr lang="en-GB" sz="4000" b="1">
                <a:solidFill>
                  <a:srgbClr val="B2284B"/>
                </a:solidFill>
              </a:rPr>
              <a:t>Guaranted anoymity </a:t>
            </a:r>
            <a:endParaRPr sz="4000" b="1">
              <a:solidFill>
                <a:srgbClr val="B2284B"/>
              </a:solidFill>
            </a:endParaRPr>
          </a:p>
        </p:txBody>
      </p:sp>
      <p:sp>
        <p:nvSpPr>
          <p:cNvPr id="131" name="Google Shape;131;p9"/>
          <p:cNvSpPr txBox="1">
            <a:spLocks noGrp="1"/>
          </p:cNvSpPr>
          <p:nvPr>
            <p:ph type="body" idx="1"/>
          </p:nvPr>
        </p:nvSpPr>
        <p:spPr>
          <a:xfrm>
            <a:off x="838199" y="1531662"/>
            <a:ext cx="11353801" cy="4484825"/>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r>
              <a:rPr lang="en-GB"/>
              <a:t>When completing the form, </a:t>
            </a:r>
            <a:r>
              <a:rPr lang="en-GB" b="1"/>
              <a:t>the system divides automatically the responses into two separate sets of information</a:t>
            </a:r>
            <a:endParaRPr b="1"/>
          </a:p>
          <a:p>
            <a:pPr marL="228600" lvl="0" indent="-228600" algn="l" rtl="0">
              <a:lnSpc>
                <a:spcPct val="90000"/>
              </a:lnSpc>
              <a:spcBef>
                <a:spcPts val="1000"/>
              </a:spcBef>
              <a:spcAft>
                <a:spcPts val="0"/>
              </a:spcAft>
              <a:buClr>
                <a:schemeClr val="dk1"/>
              </a:buClr>
              <a:buSzPts val="2800"/>
              <a:buChar char="•"/>
            </a:pPr>
            <a:r>
              <a:rPr lang="en-GB"/>
              <a:t>The first contains only the student’s registration number and a flag to indicate whether s/he has completed the questionnaire; </a:t>
            </a:r>
            <a:r>
              <a:rPr lang="en-GB" b="1"/>
              <a:t>this is required so that it is not presented to the same student twice</a:t>
            </a:r>
            <a:endParaRPr b="1"/>
          </a:p>
          <a:p>
            <a:pPr marL="228600" lvl="0" indent="-228600" algn="l" rtl="0">
              <a:lnSpc>
                <a:spcPct val="90000"/>
              </a:lnSpc>
              <a:spcBef>
                <a:spcPts val="1000"/>
              </a:spcBef>
              <a:spcAft>
                <a:spcPts val="0"/>
              </a:spcAft>
              <a:buClr>
                <a:schemeClr val="dk1"/>
              </a:buClr>
              <a:buSzPts val="2800"/>
              <a:buChar char="•"/>
            </a:pPr>
            <a:r>
              <a:rPr lang="en-GB"/>
              <a:t>The second contains all the responses </a:t>
            </a:r>
            <a:r>
              <a:rPr lang="en-GB" b="1" u="sng"/>
              <a:t>but not the student’s name or registration number</a:t>
            </a:r>
            <a:r>
              <a:rPr lang="en-GB"/>
              <a:t> and is sent to the administration office and to CINECA (the Ministry of Education, Universities and Research’s (MIUR) IT centre)</a:t>
            </a:r>
            <a:endParaRPr/>
          </a:p>
          <a:p>
            <a:pPr marL="228600" lvl="0" indent="-228600" algn="l" rtl="0">
              <a:lnSpc>
                <a:spcPct val="90000"/>
              </a:lnSpc>
              <a:spcBef>
                <a:spcPts val="1000"/>
              </a:spcBef>
              <a:spcAft>
                <a:spcPts val="0"/>
              </a:spcAft>
              <a:buClr>
                <a:schemeClr val="dk1"/>
              </a:buClr>
              <a:buSzPts val="2800"/>
              <a:buChar char="•"/>
            </a:pPr>
            <a:r>
              <a:rPr lang="en-GB" b="1"/>
              <a:t>It is not possible, not even for CINECA, to identify the name of students</a:t>
            </a:r>
            <a:r>
              <a:rPr lang="en-GB"/>
              <a:t> who have completed the questionnaire </a:t>
            </a:r>
            <a:endParaRPr/>
          </a:p>
          <a:p>
            <a:pPr marL="228600" lvl="0" indent="-50800" algn="l" rtl="0">
              <a:lnSpc>
                <a:spcPct val="90000"/>
              </a:lnSpc>
              <a:spcBef>
                <a:spcPts val="1000"/>
              </a:spcBef>
              <a:spcAft>
                <a:spcPts val="0"/>
              </a:spcAft>
              <a:buClr>
                <a:schemeClr val="dk1"/>
              </a:buClr>
              <a:buSzPts val="2800"/>
              <a:buNone/>
            </a:pPr>
            <a:endParaRPr/>
          </a:p>
          <a:p>
            <a:pPr marL="228600" lvl="0" indent="-50800" algn="l" rtl="0">
              <a:lnSpc>
                <a:spcPct val="90000"/>
              </a:lnSpc>
              <a:spcBef>
                <a:spcPts val="1000"/>
              </a:spcBef>
              <a:spcAft>
                <a:spcPts val="0"/>
              </a:spcAft>
              <a:buClr>
                <a:schemeClr val="dk1"/>
              </a:buClr>
              <a:buSzPts val="2800"/>
              <a:buNone/>
            </a:pPr>
            <a:endParaRPr/>
          </a:p>
        </p:txBody>
      </p:sp>
    </p:spTree>
  </p:cSld>
  <p:clrMapOvr>
    <a:masterClrMapping/>
  </p:clrMapOvr>
</p:sld>
</file>

<file path=ppt/theme/theme1.xml><?xml version="1.0" encoding="utf-8"?>
<a:theme xmlns:a="http://schemas.openxmlformats.org/drawingml/2006/main" name="Tema di Offic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1196</Words>
  <Application>Microsoft Office PowerPoint</Application>
  <PresentationFormat>Widescreen</PresentationFormat>
  <Paragraphs>108</Paragraphs>
  <Slides>14</Slides>
  <Notes>14</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14</vt:i4>
      </vt:variant>
    </vt:vector>
  </HeadingPairs>
  <TitlesOfParts>
    <vt:vector size="17" baseType="lpstr">
      <vt:lpstr>Arial</vt:lpstr>
      <vt:lpstr>Calibri</vt:lpstr>
      <vt:lpstr>Tema di Office</vt:lpstr>
      <vt:lpstr>Presentazione standard di PowerPoint</vt:lpstr>
      <vt:lpstr>Degree course in Psychology, Neuroscience and Human Sciences Organisation </vt:lpstr>
      <vt:lpstr>The organisation that manages the degree course </vt:lpstr>
      <vt:lpstr>Degree course contacts </vt:lpstr>
      <vt:lpstr>Why your help is necessary </vt:lpstr>
      <vt:lpstr>1) Students on the Review Panel </vt:lpstr>
      <vt:lpstr>2) Joint Committee </vt:lpstr>
      <vt:lpstr>3) Teaching evaluation questionnaire </vt:lpstr>
      <vt:lpstr>Guaranted anoymity </vt:lpstr>
      <vt:lpstr>Questionnaires: when and how? </vt:lpstr>
      <vt:lpstr>Questionnaires: which questions?</vt:lpstr>
      <vt:lpstr>Questionnaires: which questions?</vt:lpstr>
      <vt:lpstr>Questionnaires: how to respond</vt:lpstr>
      <vt:lpstr>Uses of the questionnaires results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Alberto Zannetti</dc:creator>
  <cp:lastModifiedBy>Sonia Pascai</cp:lastModifiedBy>
  <cp:revision>1</cp:revision>
  <dcterms:created xsi:type="dcterms:W3CDTF">2018-06-26T10:19:55Z</dcterms:created>
  <dcterms:modified xsi:type="dcterms:W3CDTF">2026-01-23T10:23:15Z</dcterms:modified>
</cp:coreProperties>
</file>